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4" r:id="rId2"/>
    <p:sldId id="257" r:id="rId3"/>
    <p:sldId id="263" r:id="rId4"/>
    <p:sldId id="386" r:id="rId5"/>
    <p:sldId id="384" r:id="rId6"/>
    <p:sldId id="317" r:id="rId7"/>
    <p:sldId id="385" r:id="rId8"/>
    <p:sldId id="388" r:id="rId9"/>
    <p:sldId id="337" r:id="rId10"/>
    <p:sldId id="362" r:id="rId11"/>
    <p:sldId id="387" r:id="rId12"/>
    <p:sldId id="332" r:id="rId13"/>
    <p:sldId id="345" r:id="rId14"/>
    <p:sldId id="392" r:id="rId15"/>
    <p:sldId id="379" r:id="rId16"/>
    <p:sldId id="358" r:id="rId17"/>
    <p:sldId id="391" r:id="rId18"/>
    <p:sldId id="389" r:id="rId19"/>
    <p:sldId id="341" r:id="rId20"/>
    <p:sldId id="339" r:id="rId21"/>
    <p:sldId id="340" r:id="rId22"/>
    <p:sldId id="342" r:id="rId23"/>
    <p:sldId id="370" r:id="rId24"/>
    <p:sldId id="369" r:id="rId25"/>
    <p:sldId id="368" r:id="rId26"/>
    <p:sldId id="336" r:id="rId27"/>
    <p:sldId id="373" r:id="rId28"/>
    <p:sldId id="372" r:id="rId29"/>
    <p:sldId id="371" r:id="rId30"/>
    <p:sldId id="374" r:id="rId31"/>
    <p:sldId id="375" r:id="rId32"/>
    <p:sldId id="376" r:id="rId33"/>
    <p:sldId id="316" r:id="rId3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2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B1A"/>
    <a:srgbClr val="B02D45"/>
    <a:srgbClr val="B6354C"/>
    <a:srgbClr val="E7E7E7"/>
    <a:srgbClr val="BFBFBF"/>
    <a:srgbClr val="4BACC6"/>
    <a:srgbClr val="8064A2"/>
    <a:srgbClr val="9BBB59"/>
    <a:srgbClr val="C0504D"/>
    <a:srgbClr val="00A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8"/>
    <p:restoredTop sz="93941" autoAdjust="0"/>
  </p:normalViewPr>
  <p:slideViewPr>
    <p:cSldViewPr snapToGrid="0">
      <p:cViewPr varScale="1">
        <p:scale>
          <a:sx n="80" d="100"/>
          <a:sy n="80" d="100"/>
        </p:scale>
        <p:origin x="133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dirty="0"/>
            <a:t>Specifiche funzionali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dirty="0"/>
            <a:t>Game design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Implementazione gioco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/>
      <dgm:spPr>
        <a:xfrm>
          <a:off x="5191304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Prove su utenti target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36045517-CEA4-4BE3-B836-C2B6BFE5649B}">
      <dgm:prSet phldrT="[Text]"/>
      <dgm:spPr>
        <a:xfrm>
          <a:off x="6971480" y="1248463"/>
          <a:ext cx="1049583" cy="1049583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it-IT" dirty="0" err="1"/>
            <a:t>Publicazione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231A36F-9B04-4B4A-917A-7E163AFFC956}" type="parTrans" cxnId="{4019353B-443B-4DED-AA6C-3C60E18414C7}">
      <dgm:prSet/>
      <dgm:spPr/>
      <dgm:t>
        <a:bodyPr/>
        <a:lstStyle/>
        <a:p>
          <a:endParaRPr lang="en-US"/>
        </a:p>
      </dgm:t>
    </dgm:pt>
    <dgm:pt modelId="{BFF3C5ED-87D0-4709-A3B8-A7BF0668006A}" type="sibTrans" cxnId="{4019353B-443B-4DED-AA6C-3C60E18414C7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4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4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4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4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4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4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DED4DE26-FBF5-465A-B430-6EF13A1A1D16}" type="pres">
      <dgm:prSet presAssocID="{2A22E84C-3AA3-4E9C-AE5F-9C2FB0D7FB11}" presName="middle" presStyleCnt="0"/>
      <dgm:spPr/>
    </dgm:pt>
    <dgm:pt modelId="{712670C9-CA68-47E1-8F1C-72AA0C5FA129}" type="pres">
      <dgm:prSet presAssocID="{2A22E84C-3AA3-4E9C-AE5F-9C2FB0D7FB11}" presName="parTxMid" presStyleLbl="revTx" presStyleIdx="3" presStyleCnt="4"/>
      <dgm:spPr/>
    </dgm:pt>
    <dgm:pt modelId="{6DD7FEE4-D504-436F-9FCA-431DF0B7664D}" type="pres">
      <dgm:prSet presAssocID="{2A22E84C-3AA3-4E9C-AE5F-9C2FB0D7FB11}" presName="spMid" presStyleCnt="0"/>
      <dgm:spPr/>
    </dgm:pt>
    <dgm:pt modelId="{54C4F237-500E-4C7A-AC9F-A35B0820C725}" type="pres">
      <dgm:prSet presAssocID="{744EA591-F199-49C2-B63A-82709D96C729}" presName="chevronComposite1" presStyleCnt="0"/>
      <dgm:spPr/>
    </dgm:pt>
    <dgm:pt modelId="{0673AF07-BCE5-49F3-8266-45CEABC8FB79}" type="pres">
      <dgm:prSet presAssocID="{744EA591-F199-49C2-B63A-82709D96C729}" presName="chevron1" presStyleLbl="sibTrans2D1" presStyleIdx="3" presStyleCnt="4"/>
      <dgm:spPr>
        <a:xfrm>
          <a:off x="6426108" y="1309784"/>
          <a:ext cx="452761" cy="864371"/>
        </a:xfrm>
        <a:prstGeom prst="chevron">
          <a:avLst>
            <a:gd name="adj" fmla="val 62310"/>
          </a:avLst>
        </a:prstGeom>
      </dgm:spPr>
    </dgm:pt>
    <dgm:pt modelId="{FFE1BA80-9594-4566-9044-3B37531B41CD}" type="pres">
      <dgm:prSet presAssocID="{744EA591-F199-49C2-B63A-82709D96C729}" presName="spChevron1" presStyleCnt="0"/>
      <dgm:spPr/>
    </dgm:pt>
    <dgm:pt modelId="{98829723-0F9D-45C1-B764-5560E0603FA3}" type="pres">
      <dgm:prSet presAssocID="{36045517-CEA4-4BE3-B836-C2B6BFE5649B}" presName="last" presStyleCnt="0"/>
      <dgm:spPr/>
    </dgm:pt>
    <dgm:pt modelId="{FF05CF1A-98D0-43CF-AC29-DDEE61A30AC7}" type="pres">
      <dgm:prSet presAssocID="{36045517-CEA4-4BE3-B836-C2B6BFE5649B}" presName="circleTx" presStyleLbl="node1" presStyleIdx="18" presStyleCnt="19" custScaleX="112499" custScaleY="109725" custLinFactNeighborX="2038" custLinFactNeighborY="-2838"/>
      <dgm:spPr/>
    </dgm:pt>
    <dgm:pt modelId="{1E4CC7DE-0620-41BD-B405-63C81AEF4715}" type="pres">
      <dgm:prSet presAssocID="{36045517-CEA4-4BE3-B836-C2B6BFE5649B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4019353B-443B-4DED-AA6C-3C60E18414C7}" srcId="{B9C32B05-62EA-407A-B21C-2310C7945705}" destId="{36045517-CEA4-4BE3-B836-C2B6BFE5649B}" srcOrd="4" destOrd="0" parTransId="{6231A36F-9B04-4B4A-917A-7E163AFFC956}" sibTransId="{BFF3C5ED-87D0-4709-A3B8-A7BF0668006A}"/>
    <dgm:cxn modelId="{47FE6A57-60D7-4517-A466-8D96AA0A00AA}" type="presOf" srcId="{2A22E84C-3AA3-4E9C-AE5F-9C2FB0D7FB11}" destId="{712670C9-CA68-47E1-8F1C-72AA0C5FA129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5B9D1DEC-501D-4682-A0D9-E81D46210F19}" type="presOf" srcId="{36045517-CEA4-4BE3-B836-C2B6BFE5649B}" destId="{FF05CF1A-98D0-43CF-AC29-DDEE61A30AC7}" srcOrd="0" destOrd="0" presId="urn:microsoft.com/office/officeart/2009/3/layout/RandomtoResultProcess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08370A9F-3261-4008-AA62-6BC3793C6C13}" type="presParOf" srcId="{8E717362-E710-4B36-9874-D4330629E822}" destId="{DED4DE26-FBF5-465A-B430-6EF13A1A1D16}" srcOrd="6" destOrd="0" presId="urn:microsoft.com/office/officeart/2009/3/layout/RandomtoResultProcess"/>
    <dgm:cxn modelId="{18504EE9-7898-4FE0-820E-6A1E03F938CF}" type="presParOf" srcId="{DED4DE26-FBF5-465A-B430-6EF13A1A1D16}" destId="{712670C9-CA68-47E1-8F1C-72AA0C5FA129}" srcOrd="0" destOrd="0" presId="urn:microsoft.com/office/officeart/2009/3/layout/RandomtoResultProcess"/>
    <dgm:cxn modelId="{D9456906-2F95-4EA5-B8F4-01CC440843A5}" type="presParOf" srcId="{DED4DE26-FBF5-465A-B430-6EF13A1A1D16}" destId="{6DD7FEE4-D504-436F-9FCA-431DF0B7664D}" srcOrd="1" destOrd="0" presId="urn:microsoft.com/office/officeart/2009/3/layout/RandomtoResultProcess"/>
    <dgm:cxn modelId="{8903AD9A-D98E-4D31-814A-2D7FE4391266}" type="presParOf" srcId="{8E717362-E710-4B36-9874-D4330629E822}" destId="{54C4F237-500E-4C7A-AC9F-A35B0820C725}" srcOrd="7" destOrd="0" presId="urn:microsoft.com/office/officeart/2009/3/layout/RandomtoResultProcess"/>
    <dgm:cxn modelId="{073BC9DD-5CDE-4748-B98D-9B7A17376517}" type="presParOf" srcId="{54C4F237-500E-4C7A-AC9F-A35B0820C725}" destId="{0673AF07-BCE5-49F3-8266-45CEABC8FB79}" srcOrd="0" destOrd="0" presId="urn:microsoft.com/office/officeart/2009/3/layout/RandomtoResultProcess"/>
    <dgm:cxn modelId="{B62BB8C4-7897-4183-91DF-844202C17A80}" type="presParOf" srcId="{54C4F237-500E-4C7A-AC9F-A35B0820C725}" destId="{FFE1BA80-9594-4566-9044-3B37531B41CD}" srcOrd="1" destOrd="0" presId="urn:microsoft.com/office/officeart/2009/3/layout/RandomtoResultProcess"/>
    <dgm:cxn modelId="{49F44CD7-0894-47E1-A8BA-DEA10781A04E}" type="presParOf" srcId="{8E717362-E710-4B36-9874-D4330629E822}" destId="{98829723-0F9D-45C1-B764-5560E0603FA3}" srcOrd="8" destOrd="0" presId="urn:microsoft.com/office/officeart/2009/3/layout/RandomtoResultProcess"/>
    <dgm:cxn modelId="{343413DC-1628-4DEC-AE03-AF23CE6DD0CA}" type="presParOf" srcId="{98829723-0F9D-45C1-B764-5560E0603FA3}" destId="{FF05CF1A-98D0-43CF-AC29-DDEE61A30AC7}" srcOrd="0" destOrd="0" presId="urn:microsoft.com/office/officeart/2009/3/layout/RandomtoResultProcess"/>
    <dgm:cxn modelId="{228FDA79-0D5D-423F-B482-188FDF185AB6}" type="presParOf" srcId="{98829723-0F9D-45C1-B764-5560E0603FA3}" destId="{1E4CC7DE-0620-41BD-B405-63C81AEF4715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96075" y="2169810"/>
          <a:ext cx="1374873" cy="453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Specifiche funzionali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96075" y="2169810"/>
        <a:ext cx="1374873" cy="453083"/>
      </dsp:txXfrm>
    </dsp:sp>
    <dsp:sp modelId="{EE2CFDAD-5D63-4137-8687-BE2B42A87438}">
      <dsp:nvSpPr>
        <dsp:cNvPr id="0" name=""/>
        <dsp:cNvSpPr/>
      </dsp:nvSpPr>
      <dsp:spPr>
        <a:xfrm>
          <a:off x="94513" y="2032010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171068" y="1878899"/>
          <a:ext cx="109364" cy="1093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54801" y="1909522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507912" y="1741100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706957" y="1679855"/>
          <a:ext cx="109364" cy="109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951934" y="1787033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105045" y="1863588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319400" y="2032010"/>
          <a:ext cx="109364" cy="1093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411267" y="2200432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615090" y="1878899"/>
          <a:ext cx="281224" cy="28122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17957" y="2460721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09824" y="2598521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339490" y="2721009"/>
          <a:ext cx="249976" cy="24997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661023" y="2920053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722268" y="2721009"/>
          <a:ext cx="171859" cy="17185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875379" y="2935365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013178" y="2690387"/>
          <a:ext cx="249976" cy="24997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350022" y="2629143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557646" y="1933106"/>
          <a:ext cx="504725" cy="963576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026607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Game design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2026607" y="1909735"/>
        <a:ext cx="1376525" cy="963567"/>
      </dsp:txXfrm>
    </dsp:sp>
    <dsp:sp modelId="{7F2A3A35-A73B-4A4A-A87C-754D8C7C69E9}">
      <dsp:nvSpPr>
        <dsp:cNvPr id="0" name=""/>
        <dsp:cNvSpPr/>
      </dsp:nvSpPr>
      <dsp:spPr>
        <a:xfrm>
          <a:off x="3403133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3907859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Implementazione gioco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3907859" y="1909735"/>
        <a:ext cx="1376525" cy="963567"/>
      </dsp:txXfrm>
    </dsp:sp>
    <dsp:sp modelId="{54F8CDA4-9ABB-43F2-8E56-3C8CF35A9618}">
      <dsp:nvSpPr>
        <dsp:cNvPr id="0" name=""/>
        <dsp:cNvSpPr/>
      </dsp:nvSpPr>
      <dsp:spPr>
        <a:xfrm>
          <a:off x="5284384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670C9-CA68-47E1-8F1C-72AA0C5FA129}">
      <dsp:nvSpPr>
        <dsp:cNvPr id="0" name=""/>
        <dsp:cNvSpPr/>
      </dsp:nvSpPr>
      <dsp:spPr>
        <a:xfrm>
          <a:off x="5789110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Prove su utenti target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5789110" y="1909735"/>
        <a:ext cx="1376525" cy="963567"/>
      </dsp:txXfrm>
    </dsp:sp>
    <dsp:sp modelId="{0673AF07-BCE5-49F3-8266-45CEABC8FB79}">
      <dsp:nvSpPr>
        <dsp:cNvPr id="0" name=""/>
        <dsp:cNvSpPr/>
      </dsp:nvSpPr>
      <dsp:spPr>
        <a:xfrm>
          <a:off x="7165635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5CF1A-98D0-43CF-AC29-DDEE61A30AC7}">
      <dsp:nvSpPr>
        <dsp:cNvPr id="0" name=""/>
        <dsp:cNvSpPr/>
      </dsp:nvSpPr>
      <dsp:spPr>
        <a:xfrm>
          <a:off x="7688319" y="1739535"/>
          <a:ext cx="1316290" cy="12838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Publicazione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7881085" y="1927548"/>
        <a:ext cx="930758" cy="907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30/04/2021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9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2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4.svg"/><Relationship Id="rId12" Type="http://schemas.openxmlformats.org/officeDocument/2006/relationships/image" Target="../media/image18.jpg"/><Relationship Id="rId17" Type="http://schemas.openxmlformats.org/officeDocument/2006/relationships/image" Target="../media/image21.svg"/><Relationship Id="rId2" Type="http://schemas.openxmlformats.org/officeDocument/2006/relationships/image" Target="../media/image11.png"/><Relationship Id="rId16" Type="http://schemas.openxmlformats.org/officeDocument/2006/relationships/image" Target="../media/image20.png"/><Relationship Id="rId20" Type="http://schemas.openxmlformats.org/officeDocument/2006/relationships/hyperlink" Target="https://creativecommons.org/licenses/by-nc-nd/3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pngimg.com/download/73352" TargetMode="External"/><Relationship Id="rId10" Type="http://schemas.openxmlformats.org/officeDocument/2006/relationships/image" Target="../media/image16.png"/><Relationship Id="rId19" Type="http://schemas.openxmlformats.org/officeDocument/2006/relationships/hyperlink" Target="https://ru.bmstu.wiki/GitKraken_Git_Client" TargetMode="External"/><Relationship Id="rId4" Type="http://schemas.openxmlformats.org/officeDocument/2006/relationships/image" Target="../media/image12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4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36F0BE3A-55FD-4A39-A642-43A59051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56"/>
            <a:ext cx="9144000" cy="445258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 dirty="0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2274216" y="4068483"/>
            <a:ext cx="2153405" cy="13707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3516D1-915D-4CBA-A872-77937D81ECAD}"/>
              </a:ext>
            </a:extLst>
          </p:cNvPr>
          <p:cNvSpPr txBox="1"/>
          <p:nvPr/>
        </p:nvSpPr>
        <p:spPr>
          <a:xfrm>
            <a:off x="0" y="702416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3EB636C-A927-4DD5-B20B-DE8151A9A6DA}"/>
              </a:ext>
            </a:extLst>
          </p:cNvPr>
          <p:cNvSpPr/>
          <p:nvPr/>
        </p:nvSpPr>
        <p:spPr>
          <a:xfrm>
            <a:off x="872290" y="7956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5C8334-88E3-4CF8-A430-11C68346B56F}"/>
              </a:ext>
            </a:extLst>
          </p:cNvPr>
          <p:cNvSpPr txBox="1"/>
          <p:nvPr/>
        </p:nvSpPr>
        <p:spPr>
          <a:xfrm>
            <a:off x="1687843" y="696816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209E30C-D6DC-425F-AA9B-97DC6DFB3DC9}"/>
              </a:ext>
            </a:extLst>
          </p:cNvPr>
          <p:cNvSpPr txBox="1"/>
          <p:nvPr/>
        </p:nvSpPr>
        <p:spPr>
          <a:xfrm>
            <a:off x="3344888" y="702416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216715F-E852-484F-AD55-0C73AB22F27E}"/>
              </a:ext>
            </a:extLst>
          </p:cNvPr>
          <p:cNvSpPr txBox="1"/>
          <p:nvPr/>
        </p:nvSpPr>
        <p:spPr>
          <a:xfrm>
            <a:off x="5064759" y="705805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99788272-BE8D-4651-ADBE-3B57F99664CC}"/>
              </a:ext>
            </a:extLst>
          </p:cNvPr>
          <p:cNvSpPr/>
          <p:nvPr/>
        </p:nvSpPr>
        <p:spPr>
          <a:xfrm>
            <a:off x="2536358" y="7900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19765BEB-61DA-4D5C-9E10-CE9E6BDE80E7}"/>
              </a:ext>
            </a:extLst>
          </p:cNvPr>
          <p:cNvSpPr/>
          <p:nvPr/>
        </p:nvSpPr>
        <p:spPr>
          <a:xfrm>
            <a:off x="4205065" y="75112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95F3A09-677C-4E33-9C58-F6201FB89F08}"/>
              </a:ext>
            </a:extLst>
          </p:cNvPr>
          <p:cNvSpPr/>
          <p:nvPr/>
        </p:nvSpPr>
        <p:spPr>
          <a:xfrm>
            <a:off x="2268185" y="1744579"/>
            <a:ext cx="2448194" cy="1217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41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36F0BE3A-55FD-4A39-A642-43A59051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56"/>
            <a:ext cx="9144000" cy="445258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 dirty="0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688954" y="3827853"/>
            <a:ext cx="2153405" cy="1141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3516D1-915D-4CBA-A872-77937D81ECAD}"/>
              </a:ext>
            </a:extLst>
          </p:cNvPr>
          <p:cNvSpPr txBox="1"/>
          <p:nvPr/>
        </p:nvSpPr>
        <p:spPr>
          <a:xfrm>
            <a:off x="0" y="702416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3EB636C-A927-4DD5-B20B-DE8151A9A6DA}"/>
              </a:ext>
            </a:extLst>
          </p:cNvPr>
          <p:cNvSpPr/>
          <p:nvPr/>
        </p:nvSpPr>
        <p:spPr>
          <a:xfrm>
            <a:off x="872290" y="7956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5C8334-88E3-4CF8-A430-11C68346B56F}"/>
              </a:ext>
            </a:extLst>
          </p:cNvPr>
          <p:cNvSpPr txBox="1"/>
          <p:nvPr/>
        </p:nvSpPr>
        <p:spPr>
          <a:xfrm>
            <a:off x="1687843" y="696816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209E30C-D6DC-425F-AA9B-97DC6DFB3DC9}"/>
              </a:ext>
            </a:extLst>
          </p:cNvPr>
          <p:cNvSpPr txBox="1"/>
          <p:nvPr/>
        </p:nvSpPr>
        <p:spPr>
          <a:xfrm>
            <a:off x="3344888" y="702416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216715F-E852-484F-AD55-0C73AB22F27E}"/>
              </a:ext>
            </a:extLst>
          </p:cNvPr>
          <p:cNvSpPr txBox="1"/>
          <p:nvPr/>
        </p:nvSpPr>
        <p:spPr>
          <a:xfrm>
            <a:off x="5064759" y="705805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99788272-BE8D-4651-ADBE-3B57F99664CC}"/>
              </a:ext>
            </a:extLst>
          </p:cNvPr>
          <p:cNvSpPr/>
          <p:nvPr/>
        </p:nvSpPr>
        <p:spPr>
          <a:xfrm>
            <a:off x="2536358" y="7900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19765BEB-61DA-4D5C-9E10-CE9E6BDE80E7}"/>
              </a:ext>
            </a:extLst>
          </p:cNvPr>
          <p:cNvSpPr/>
          <p:nvPr/>
        </p:nvSpPr>
        <p:spPr>
          <a:xfrm>
            <a:off x="4205065" y="75112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3833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44373" y="4822060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845362" y="3718206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0F160661-ADB6-4D77-B9A1-5FABBFAAE8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146702" y="3736752"/>
            <a:ext cx="583390" cy="50852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308595C-890D-401F-85EE-165838AFBBB7}"/>
              </a:ext>
            </a:extLst>
          </p:cNvPr>
          <p:cNvSpPr txBox="1"/>
          <p:nvPr/>
        </p:nvSpPr>
        <p:spPr>
          <a:xfrm>
            <a:off x="-335369" y="6875216"/>
            <a:ext cx="36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>
                <a:hlinkClick r:id="rId19" tooltip="https://ru.bmstu.wiki/GitKraken_Git_Client"/>
              </a:rPr>
              <a:t>Questa foto</a:t>
            </a:r>
            <a:r>
              <a:rPr lang="it-IT" sz="900"/>
              <a:t> di Autore sconosciuto è concesso in licenza da </a:t>
            </a:r>
            <a:r>
              <a:rPr lang="it-IT" sz="900">
                <a:hlinkClick r:id="rId20" tooltip="https://creativecommons.org/licenses/by-nc-nd/3.0/"/>
              </a:rPr>
              <a:t>CC BY-NC-ND</a:t>
            </a:r>
            <a:endParaRPr lang="it-IT" sz="900"/>
          </a:p>
        </p:txBody>
      </p: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5676761" y="1233856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pic>
        <p:nvPicPr>
          <p:cNvPr id="22" name="Immagine 21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FA73095B-C6A9-42E0-9E31-7B4CC3507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2" t="13250" r="20104" b="7032"/>
          <a:stretch/>
        </p:blipFill>
        <p:spPr>
          <a:xfrm>
            <a:off x="146540" y="2802380"/>
            <a:ext cx="3600000" cy="2734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Freccia a destra 50">
            <a:extLst>
              <a:ext uri="{FF2B5EF4-FFF2-40B4-BE49-F238E27FC236}">
                <a16:creationId xmlns:a16="http://schemas.microsoft.com/office/drawing/2014/main" id="{029DA81C-8D20-4700-8A47-EF4A5DC0D00D}"/>
              </a:ext>
            </a:extLst>
          </p:cNvPr>
          <p:cNvSpPr/>
          <p:nvPr/>
        </p:nvSpPr>
        <p:spPr>
          <a:xfrm>
            <a:off x="2533142" y="4991100"/>
            <a:ext cx="2905005" cy="241484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7" name="Immagine 56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2C25D9F6-374D-4567-B98A-64EAD21A3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0" t="13599" r="20000" b="7778"/>
          <a:stretch/>
        </p:blipFill>
        <p:spPr>
          <a:xfrm>
            <a:off x="5438147" y="3538664"/>
            <a:ext cx="2761816" cy="2030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C2753E7B-735A-4135-A5DB-362BCB850FC6}"/>
              </a:ext>
            </a:extLst>
          </p:cNvPr>
          <p:cNvGrpSpPr/>
          <p:nvPr/>
        </p:nvGrpSpPr>
        <p:grpSpPr>
          <a:xfrm>
            <a:off x="5438147" y="5602855"/>
            <a:ext cx="3705853" cy="455752"/>
            <a:chOff x="5426768" y="5632294"/>
            <a:chExt cx="3705853" cy="455752"/>
          </a:xfrm>
        </p:grpSpPr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2D6370C0-AB5F-4680-B9CD-93A998A0458D}"/>
                </a:ext>
              </a:extLst>
            </p:cNvPr>
            <p:cNvGrpSpPr/>
            <p:nvPr/>
          </p:nvGrpSpPr>
          <p:grpSpPr>
            <a:xfrm>
              <a:off x="5506576" y="5659195"/>
              <a:ext cx="3626045" cy="399045"/>
              <a:chOff x="9761056" y="2300727"/>
              <a:chExt cx="3521068" cy="360000"/>
            </a:xfrm>
          </p:grpSpPr>
          <p:pic>
            <p:nvPicPr>
              <p:cNvPr id="33" name="Elemento grafico 32" descr="Badge Tick1 con riempimento a tinta unita">
                <a:extLst>
                  <a:ext uri="{FF2B5EF4-FFF2-40B4-BE49-F238E27FC236}">
                    <a16:creationId xmlns:a16="http://schemas.microsoft.com/office/drawing/2014/main" id="{868D425D-1812-4F42-A926-CF9C30E55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761056" y="2300727"/>
                <a:ext cx="393885" cy="360000"/>
              </a:xfrm>
              <a:prstGeom prst="rect">
                <a:avLst/>
              </a:prstGeom>
            </p:spPr>
          </p:pic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49491FCE-D8BA-4A9D-9C0C-2B6824A554E6}"/>
                  </a:ext>
                </a:extLst>
              </p:cNvPr>
              <p:cNvSpPr txBox="1"/>
              <p:nvPr/>
            </p:nvSpPr>
            <p:spPr>
              <a:xfrm>
                <a:off x="10132341" y="2316547"/>
                <a:ext cx="3149783" cy="333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#5:</a:t>
                </a:r>
                <a:r>
                  <a:rPr lang="it-IT" sz="1600" dirty="0"/>
                  <a:t> Prevenzione agli errori</a:t>
                </a:r>
              </a:p>
            </p:txBody>
          </p:sp>
        </p:grpSp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5426768" y="5632294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BEF6F9FD-57BA-4125-AB1C-9FB7A99F4595}"/>
              </a:ext>
            </a:extLst>
          </p:cNvPr>
          <p:cNvGrpSpPr/>
          <p:nvPr/>
        </p:nvGrpSpPr>
        <p:grpSpPr>
          <a:xfrm>
            <a:off x="146540" y="5602854"/>
            <a:ext cx="3600000" cy="683645"/>
            <a:chOff x="146541" y="5565775"/>
            <a:chExt cx="3349457" cy="744928"/>
          </a:xfrm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F2B2C53B-2791-406F-A153-92250987B159}"/>
                </a:ext>
              </a:extLst>
            </p:cNvPr>
            <p:cNvGrpSpPr/>
            <p:nvPr/>
          </p:nvGrpSpPr>
          <p:grpSpPr>
            <a:xfrm>
              <a:off x="173878" y="5632294"/>
              <a:ext cx="3223408" cy="678409"/>
              <a:chOff x="6169093" y="1269468"/>
              <a:chExt cx="2867954" cy="646331"/>
            </a:xfrm>
          </p:grpSpPr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872CE314-445F-4F7C-894D-B814C4EB38D1}"/>
                  </a:ext>
                </a:extLst>
              </p:cNvPr>
              <p:cNvSpPr txBox="1"/>
              <p:nvPr/>
            </p:nvSpPr>
            <p:spPr>
              <a:xfrm>
                <a:off x="6455510" y="1269468"/>
                <a:ext cx="25815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#4:</a:t>
                </a:r>
                <a:r>
                  <a:rPr lang="it-IT" dirty="0"/>
                  <a:t> Consistenza agli standard</a:t>
                </a:r>
              </a:p>
            </p:txBody>
          </p:sp>
          <p:pic>
            <p:nvPicPr>
              <p:cNvPr id="39" name="Elemento grafico 38" descr="Impostazioni con riempimento a tinta unita">
                <a:extLst>
                  <a:ext uri="{FF2B5EF4-FFF2-40B4-BE49-F238E27FC236}">
                    <a16:creationId xmlns:a16="http://schemas.microsoft.com/office/drawing/2014/main" id="{FB935BBC-7AED-4199-AD20-50AEDFF09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169093" y="126946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59" name="Rettangolo 58">
              <a:extLst>
                <a:ext uri="{FF2B5EF4-FFF2-40B4-BE49-F238E27FC236}">
                  <a16:creationId xmlns:a16="http://schemas.microsoft.com/office/drawing/2014/main" id="{93ABEB1B-1364-4662-BCBE-386FB4EB87A5}"/>
                </a:ext>
              </a:extLst>
            </p:cNvPr>
            <p:cNvSpPr/>
            <p:nvPr/>
          </p:nvSpPr>
          <p:spPr>
            <a:xfrm>
              <a:off x="146541" y="5565775"/>
              <a:ext cx="3349457" cy="51090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F9E015AA-12F4-4EBA-9C00-DE4B35C6ECDE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E977994-5DEB-4356-9F2F-4FA5D6895F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000" t="13250" r="20000" b="7032"/>
          <a:stretch/>
        </p:blipFill>
        <p:spPr>
          <a:xfrm>
            <a:off x="5397461" y="1555424"/>
            <a:ext cx="2506916" cy="187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4" name="Freccia curva 63">
            <a:extLst>
              <a:ext uri="{FF2B5EF4-FFF2-40B4-BE49-F238E27FC236}">
                <a16:creationId xmlns:a16="http://schemas.microsoft.com/office/drawing/2014/main" id="{797240A7-9A91-4111-AC76-B5B061C66524}"/>
              </a:ext>
            </a:extLst>
          </p:cNvPr>
          <p:cNvSpPr/>
          <p:nvPr/>
        </p:nvSpPr>
        <p:spPr>
          <a:xfrm rot="16200000" flipH="1">
            <a:off x="3822544" y="438440"/>
            <a:ext cx="317812" cy="4410074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2507F88F-E1BB-4D1A-8D51-1F8123EB61FF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80A6939D-42BE-4DBD-B5FF-7FA805537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44" t="14454" r="20269" b="7707"/>
          <a:stretch/>
        </p:blipFill>
        <p:spPr>
          <a:xfrm>
            <a:off x="373137" y="2667780"/>
            <a:ext cx="3352407" cy="2459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35459528-2A34-41AC-BBF8-C6C3A81AE673}"/>
              </a:ext>
            </a:extLst>
          </p:cNvPr>
          <p:cNvGrpSpPr/>
          <p:nvPr/>
        </p:nvGrpSpPr>
        <p:grpSpPr>
          <a:xfrm>
            <a:off x="395956" y="5371733"/>
            <a:ext cx="3409774" cy="455752"/>
            <a:chOff x="117234" y="5530873"/>
            <a:chExt cx="3409774" cy="455752"/>
          </a:xfrm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117234" y="5530873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C2A84CBE-F93E-4C82-817D-559B8421450F}"/>
                </a:ext>
              </a:extLst>
            </p:cNvPr>
            <p:cNvGrpSpPr/>
            <p:nvPr/>
          </p:nvGrpSpPr>
          <p:grpSpPr>
            <a:xfrm>
              <a:off x="137954" y="5550703"/>
              <a:ext cx="3352407" cy="403514"/>
              <a:chOff x="301615" y="6240744"/>
              <a:chExt cx="3352407" cy="403514"/>
            </a:xfrm>
          </p:grpSpPr>
          <p:pic>
            <p:nvPicPr>
              <p:cNvPr id="29" name="Elemento grafico 28" descr="Domande con riempimento a tinta unita">
                <a:extLst>
                  <a:ext uri="{FF2B5EF4-FFF2-40B4-BE49-F238E27FC236}">
                    <a16:creationId xmlns:a16="http://schemas.microsoft.com/office/drawing/2014/main" id="{E3B9BDD5-E415-498E-95BC-AF6883DF7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1615" y="6240744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22C887EA-40AB-434C-A0DD-0CFECA6F8646}"/>
                  </a:ext>
                </a:extLst>
              </p:cNvPr>
              <p:cNvSpPr txBox="1"/>
              <p:nvPr/>
            </p:nvSpPr>
            <p:spPr>
              <a:xfrm>
                <a:off x="661615" y="6274926"/>
                <a:ext cx="2992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#10: </a:t>
                </a:r>
                <a:r>
                  <a:rPr lang="it-IT" sz="1600" dirty="0"/>
                  <a:t>Manuale d’uso (TUTORIAL)     </a:t>
                </a:r>
                <a:r>
                  <a:rPr lang="it-IT" dirty="0"/>
                  <a:t>  </a:t>
                </a:r>
              </a:p>
            </p:txBody>
          </p:sp>
        </p:grpSp>
      </p:grpSp>
      <p:pic>
        <p:nvPicPr>
          <p:cNvPr id="31" name="Immagine 30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0AEA701D-5E13-4502-B8F0-3563941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49" t="13306" r="20344" b="7987"/>
          <a:stretch/>
        </p:blipFill>
        <p:spPr>
          <a:xfrm>
            <a:off x="5397461" y="3601295"/>
            <a:ext cx="2982194" cy="2226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magine 20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1C1C4991-84B3-4F7F-8F53-0793B3A5F6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250" r="20000" b="7032"/>
          <a:stretch/>
        </p:blipFill>
        <p:spPr>
          <a:xfrm>
            <a:off x="5397461" y="1555424"/>
            <a:ext cx="2506916" cy="187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Freccia curva 21">
            <a:extLst>
              <a:ext uri="{FF2B5EF4-FFF2-40B4-BE49-F238E27FC236}">
                <a16:creationId xmlns:a16="http://schemas.microsoft.com/office/drawing/2014/main" id="{645142AB-731D-4F18-9F79-DA3402A419FE}"/>
              </a:ext>
            </a:extLst>
          </p:cNvPr>
          <p:cNvSpPr/>
          <p:nvPr/>
        </p:nvSpPr>
        <p:spPr>
          <a:xfrm rot="16200000" flipH="1">
            <a:off x="3667521" y="305196"/>
            <a:ext cx="618333" cy="4067175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392ED708-8AF3-4BC7-8E2E-996BDEEE481C}"/>
              </a:ext>
            </a:extLst>
          </p:cNvPr>
          <p:cNvSpPr/>
          <p:nvPr/>
        </p:nvSpPr>
        <p:spPr>
          <a:xfrm>
            <a:off x="3787795" y="4534977"/>
            <a:ext cx="1568410" cy="338553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2224B61-FCA9-4F21-B07D-CFE4001ADE6C}"/>
              </a:ext>
            </a:extLst>
          </p:cNvPr>
          <p:cNvSpPr txBox="1"/>
          <p:nvPr/>
        </p:nvSpPr>
        <p:spPr>
          <a:xfrm>
            <a:off x="5676761" y="1233856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880CD2-B61E-429A-8CFE-E9DFC31FCAE5}"/>
              </a:ext>
            </a:extLst>
          </p:cNvPr>
          <p:cNvSpPr txBox="1"/>
          <p:nvPr/>
        </p:nvSpPr>
        <p:spPr>
          <a:xfrm>
            <a:off x="5397461" y="5868975"/>
            <a:ext cx="1334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Schermate tutorial</a:t>
            </a:r>
          </a:p>
        </p:txBody>
      </p:sp>
    </p:spTree>
    <p:extLst>
      <p:ext uri="{BB962C8B-B14F-4D97-AF65-F5344CB8AC3E}">
        <p14:creationId xmlns:p14="http://schemas.microsoft.com/office/powerpoint/2010/main" val="1752865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4197232" y="1422046"/>
            <a:ext cx="4672332" cy="4157892"/>
            <a:chOff x="5146557" y="3044982"/>
            <a:chExt cx="3543694" cy="292136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44982"/>
              <a:ext cx="1998093" cy="259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B02D45"/>
                  </a:solidFill>
                  <a:latin typeface="+mj-lt"/>
                  <a:cs typeface="Arial" panose="020B0604020202020204" pitchFamily="34" charset="0"/>
                </a:rPr>
                <a:t>SCHERMATA DI GIOCO</a:t>
              </a:r>
              <a:endParaRPr lang="it-IT" dirty="0">
                <a:solidFill>
                  <a:srgbClr val="B02D45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4" name="Rettangolo 23">
            <a:extLst>
              <a:ext uri="{FF2B5EF4-FFF2-40B4-BE49-F238E27FC236}">
                <a16:creationId xmlns:a16="http://schemas.microsoft.com/office/drawing/2014/main" id="{4AD704D3-086C-42F8-B9F8-BD7575C66788}"/>
              </a:ext>
            </a:extLst>
          </p:cNvPr>
          <p:cNvSpPr/>
          <p:nvPr/>
        </p:nvSpPr>
        <p:spPr>
          <a:xfrm>
            <a:off x="4495800" y="3022337"/>
            <a:ext cx="1036782" cy="8480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8C469DA5-EEA2-4DDC-9D3B-72D1268EFB2E}"/>
              </a:ext>
            </a:extLst>
          </p:cNvPr>
          <p:cNvGrpSpPr/>
          <p:nvPr/>
        </p:nvGrpSpPr>
        <p:grpSpPr>
          <a:xfrm>
            <a:off x="128041" y="2562224"/>
            <a:ext cx="3954239" cy="1733551"/>
            <a:chOff x="98164" y="1781175"/>
            <a:chExt cx="3954239" cy="1733551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9000838E-82CF-4E32-AF1F-94C41BE92E21}"/>
                </a:ext>
              </a:extLst>
            </p:cNvPr>
            <p:cNvSpPr/>
            <p:nvPr/>
          </p:nvSpPr>
          <p:spPr>
            <a:xfrm>
              <a:off x="98164" y="1781175"/>
              <a:ext cx="3954239" cy="17335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F0689CF2-DFBD-4670-9A6E-C844E3E64C1A}"/>
                </a:ext>
              </a:extLst>
            </p:cNvPr>
            <p:cNvSpPr txBox="1"/>
            <p:nvPr/>
          </p:nvSpPr>
          <p:spPr>
            <a:xfrm>
              <a:off x="98164" y="1926664"/>
              <a:ext cx="395423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        #1: Visibilità dello stato del sistema</a:t>
              </a:r>
            </a:p>
            <a:p>
              <a:endParaRPr lang="it-IT" dirty="0"/>
            </a:p>
            <a:p>
              <a:r>
                <a:rPr lang="it-IT" dirty="0"/>
                <a:t>        #2: Aderenza alla realtà</a:t>
              </a:r>
            </a:p>
            <a:p>
              <a:endParaRPr lang="it-IT" dirty="0"/>
            </a:p>
            <a:p>
              <a:r>
                <a:rPr lang="it-IT" dirty="0"/>
                <a:t>        #3: Estetica e design minimalista</a:t>
              </a:r>
            </a:p>
          </p:txBody>
        </p:sp>
        <p:pic>
          <p:nvPicPr>
            <p:cNvPr id="19" name="Elemento grafico 18" descr="Faccina sorridente con riempimento a tinta unita">
              <a:extLst>
                <a:ext uri="{FF2B5EF4-FFF2-40B4-BE49-F238E27FC236}">
                  <a16:creationId xmlns:a16="http://schemas.microsoft.com/office/drawing/2014/main" id="{8071A023-9EF6-4D4A-A67D-2D8AF7C87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8330" y="1922585"/>
              <a:ext cx="360000" cy="360000"/>
            </a:xfrm>
            <a:prstGeom prst="rect">
              <a:avLst/>
            </a:prstGeom>
          </p:spPr>
        </p:pic>
        <p:pic>
          <p:nvPicPr>
            <p:cNvPr id="21" name="Elemento grafico 20" descr="Libro chiuso con riempimento a tinta unita">
              <a:extLst>
                <a:ext uri="{FF2B5EF4-FFF2-40B4-BE49-F238E27FC236}">
                  <a16:creationId xmlns:a16="http://schemas.microsoft.com/office/drawing/2014/main" id="{46458EE0-6847-40A9-AF8D-169B11AA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8330" y="2489994"/>
              <a:ext cx="360000" cy="360000"/>
            </a:xfrm>
            <a:prstGeom prst="rect">
              <a:avLst/>
            </a:prstGeom>
          </p:spPr>
        </p:pic>
        <p:pic>
          <p:nvPicPr>
            <p:cNvPr id="23" name="Elemento grafico 22" descr="Segno di spunta con riempimento a tinta unita">
              <a:extLst>
                <a:ext uri="{FF2B5EF4-FFF2-40B4-BE49-F238E27FC236}">
                  <a16:creationId xmlns:a16="http://schemas.microsoft.com/office/drawing/2014/main" id="{354D4C22-AC59-4591-AF3F-5F24F6A29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3212" y="299728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673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4C585AA5-2B8B-4F63-A25A-CA0B04C9C893}"/>
              </a:ext>
            </a:extLst>
          </p:cNvPr>
          <p:cNvGrpSpPr/>
          <p:nvPr/>
        </p:nvGrpSpPr>
        <p:grpSpPr>
          <a:xfrm>
            <a:off x="2052000" y="1345639"/>
            <a:ext cx="5040000" cy="4166721"/>
            <a:chOff x="1507722" y="1239996"/>
            <a:chExt cx="5013071" cy="4166721"/>
          </a:xfrm>
        </p:grpSpPr>
        <p:pic>
          <p:nvPicPr>
            <p:cNvPr id="6" name="Immagine 5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EE4A6F03-138E-4DBB-BAAE-3EED6A372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7722" y="1641117"/>
              <a:ext cx="5013071" cy="3765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B547C560-C64F-4226-9760-FD011A794B63}"/>
                </a:ext>
              </a:extLst>
            </p:cNvPr>
            <p:cNvSpPr txBox="1"/>
            <p:nvPr/>
          </p:nvSpPr>
          <p:spPr>
            <a:xfrm>
              <a:off x="2556892" y="1239996"/>
              <a:ext cx="2891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accent6">
                      <a:lumMod val="75000"/>
                    </a:schemeClr>
                  </a:solidFill>
                  <a:latin typeface="+mj-lt"/>
                  <a:cs typeface="Arial" panose="020B0604020202020204" pitchFamily="34" charset="0"/>
                </a:rPr>
                <a:t>SCHERMATA STATISTICHE</a:t>
              </a:r>
              <a:endParaRPr lang="it-IT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0DA5FB69-1D66-4BDC-A952-B1BAC29E1909}"/>
              </a:ext>
            </a:extLst>
          </p:cNvPr>
          <p:cNvGrpSpPr/>
          <p:nvPr/>
        </p:nvGrpSpPr>
        <p:grpSpPr>
          <a:xfrm>
            <a:off x="2632689" y="5605079"/>
            <a:ext cx="3878620" cy="455752"/>
            <a:chOff x="2856774" y="5605079"/>
            <a:chExt cx="3878620" cy="455752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95DBB112-7548-459B-9B9E-8707294B3223}"/>
                </a:ext>
              </a:extLst>
            </p:cNvPr>
            <p:cNvGrpSpPr/>
            <p:nvPr/>
          </p:nvGrpSpPr>
          <p:grpSpPr>
            <a:xfrm>
              <a:off x="2877449" y="5647013"/>
              <a:ext cx="3857945" cy="374847"/>
              <a:chOff x="5480465" y="1681231"/>
              <a:chExt cx="3857945" cy="374847"/>
            </a:xfrm>
          </p:grpSpPr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5ECDBE6-F989-4108-A0BC-7EB3A4D38114}"/>
                  </a:ext>
                </a:extLst>
              </p:cNvPr>
              <p:cNvSpPr txBox="1"/>
              <p:nvPr/>
            </p:nvSpPr>
            <p:spPr>
              <a:xfrm>
                <a:off x="5840465" y="1681231"/>
                <a:ext cx="3497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b="1" dirty="0"/>
                  <a:t>#9</a:t>
                </a:r>
                <a:r>
                  <a:rPr lang="it-IT" b="1" dirty="0"/>
                  <a:t>:</a:t>
                </a:r>
                <a:r>
                  <a:rPr lang="en-IT" b="1" dirty="0"/>
                  <a:t> </a:t>
                </a:r>
                <a:r>
                  <a:rPr lang="it-IT" dirty="0"/>
                  <a:t>Schermata di aiuto per </a:t>
                </a:r>
                <a:r>
                  <a:rPr lang="en-IT" dirty="0"/>
                  <a:t>l’utente </a:t>
                </a:r>
              </a:p>
            </p:txBody>
          </p:sp>
          <p:pic>
            <p:nvPicPr>
              <p:cNvPr id="5" name="Elemento grafico 4" descr="Statistiche con riempimento a tinta unita">
                <a:extLst>
                  <a:ext uri="{FF2B5EF4-FFF2-40B4-BE49-F238E27FC236}">
                    <a16:creationId xmlns:a16="http://schemas.microsoft.com/office/drawing/2014/main" id="{7FECA55A-2F6E-4B58-8550-96B70805B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80465" y="169607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373C3FB-F6F0-4704-B463-EC0DCC49DA26}"/>
                </a:ext>
              </a:extLst>
            </p:cNvPr>
            <p:cNvSpPr/>
            <p:nvPr/>
          </p:nvSpPr>
          <p:spPr>
            <a:xfrm>
              <a:off x="2856774" y="5605079"/>
              <a:ext cx="3878620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Titolo 1">
            <a:extLst>
              <a:ext uri="{FF2B5EF4-FFF2-40B4-BE49-F238E27FC236}">
                <a16:creationId xmlns:a16="http://schemas.microsoft.com/office/drawing/2014/main" id="{F1224D04-AD4F-4630-8EBC-ADD612271CF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7D07B414-9938-4F31-9ACB-BFB225223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6" t="13336" r="20077" b="7402"/>
          <a:stretch/>
        </p:blipFill>
        <p:spPr>
          <a:xfrm>
            <a:off x="2052000" y="1736033"/>
            <a:ext cx="5040000" cy="3764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2" name="Gruppo 21">
            <a:extLst>
              <a:ext uri="{FF2B5EF4-FFF2-40B4-BE49-F238E27FC236}">
                <a16:creationId xmlns:a16="http://schemas.microsoft.com/office/drawing/2014/main" id="{7FA01869-E217-45F4-8C36-15D831D260DC}"/>
              </a:ext>
            </a:extLst>
          </p:cNvPr>
          <p:cNvGrpSpPr/>
          <p:nvPr/>
        </p:nvGrpSpPr>
        <p:grpSpPr>
          <a:xfrm>
            <a:off x="3385841" y="5590523"/>
            <a:ext cx="2372318" cy="455752"/>
            <a:chOff x="1832748" y="5595970"/>
            <a:chExt cx="2372318" cy="455752"/>
          </a:xfrm>
        </p:grpSpPr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020AD59-E28D-4EE2-9E62-5941A8AA1CE6}"/>
                </a:ext>
              </a:extLst>
            </p:cNvPr>
            <p:cNvSpPr/>
            <p:nvPr/>
          </p:nvSpPr>
          <p:spPr>
            <a:xfrm>
              <a:off x="1832748" y="5595970"/>
              <a:ext cx="2372317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0706AAB-A562-417A-A953-FA2D89430668}"/>
                </a:ext>
              </a:extLst>
            </p:cNvPr>
            <p:cNvSpPr txBox="1"/>
            <p:nvPr/>
          </p:nvSpPr>
          <p:spPr>
            <a:xfrm>
              <a:off x="2196960" y="5638177"/>
              <a:ext cx="2008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Salvataggio risultati</a:t>
              </a:r>
            </a:p>
          </p:txBody>
        </p:sp>
        <p:pic>
          <p:nvPicPr>
            <p:cNvPr id="21" name="Elemento grafico 20" descr="Sicuro con riempimento a tinta unita">
              <a:extLst>
                <a:ext uri="{FF2B5EF4-FFF2-40B4-BE49-F238E27FC236}">
                  <a16:creationId xmlns:a16="http://schemas.microsoft.com/office/drawing/2014/main" id="{59B12A13-E764-44DD-90B1-05BAA5476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7312" y="5647917"/>
              <a:ext cx="360000" cy="360000"/>
            </a:xfrm>
            <a:prstGeom prst="rect">
              <a:avLst/>
            </a:prstGeom>
          </p:spPr>
        </p:pic>
      </p:grpSp>
      <p:sp>
        <p:nvSpPr>
          <p:cNvPr id="23" name="Titolo 1">
            <a:extLst>
              <a:ext uri="{FF2B5EF4-FFF2-40B4-BE49-F238E27FC236}">
                <a16:creationId xmlns:a16="http://schemas.microsoft.com/office/drawing/2014/main" id="{2A74BB5E-EC42-4A98-B830-7B2D1BFA29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860FB3D-38E4-4437-B8E0-0ADE1AC0FBB2}"/>
              </a:ext>
            </a:extLst>
          </p:cNvPr>
          <p:cNvSpPr txBox="1"/>
          <p:nvPr/>
        </p:nvSpPr>
        <p:spPr>
          <a:xfrm>
            <a:off x="3106806" y="1345639"/>
            <a:ext cx="290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DI FINE GIOCO</a:t>
            </a:r>
            <a:endParaRPr lang="it-IT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384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1038224" y="1344817"/>
            <a:ext cx="7077075" cy="444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255DC05-CABB-8C42-97D2-D5D5D717BABE}"/>
              </a:ext>
            </a:extLst>
          </p:cNvPr>
          <p:cNvSpPr/>
          <p:nvPr/>
        </p:nvSpPr>
        <p:spPr>
          <a:xfrm>
            <a:off x="574856" y="176006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96A4AB8-FBCF-DB4C-836F-5CA4F83BAD8E}"/>
              </a:ext>
            </a:extLst>
          </p:cNvPr>
          <p:cNvCxnSpPr>
            <a:cxnSpLocks/>
          </p:cNvCxnSpPr>
          <p:nvPr/>
        </p:nvCxnSpPr>
        <p:spPr>
          <a:xfrm>
            <a:off x="1266670" y="1760063"/>
            <a:ext cx="0" cy="70576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CEF8503D-27F8-5041-90F5-8DC90F6111C9}"/>
              </a:ext>
            </a:extLst>
          </p:cNvPr>
          <p:cNvSpPr/>
          <p:nvPr/>
        </p:nvSpPr>
        <p:spPr>
          <a:xfrm>
            <a:off x="1956216" y="1620822"/>
            <a:ext cx="1401581" cy="458481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Activity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CAC93182-CBB8-C74B-A6D4-784FC79F4A18}"/>
              </a:ext>
            </a:extLst>
          </p:cNvPr>
          <p:cNvCxnSpPr/>
          <p:nvPr/>
        </p:nvCxnSpPr>
        <p:spPr>
          <a:xfrm>
            <a:off x="1528997" y="2765685"/>
            <a:ext cx="432466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ecisione 11">
            <a:extLst>
              <a:ext uri="{FF2B5EF4-FFF2-40B4-BE49-F238E27FC236}">
                <a16:creationId xmlns:a16="http://schemas.microsoft.com/office/drawing/2014/main" id="{056F4EFC-F7D3-0D4A-86BF-65850D128F8A}"/>
              </a:ext>
            </a:extLst>
          </p:cNvPr>
          <p:cNvSpPr/>
          <p:nvPr/>
        </p:nvSpPr>
        <p:spPr>
          <a:xfrm>
            <a:off x="4572000" y="1850063"/>
            <a:ext cx="720000" cy="54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1081BB54-3DDE-414E-A28E-6FA59CCC7FA4}"/>
              </a:ext>
            </a:extLst>
          </p:cNvPr>
          <p:cNvSpPr/>
          <p:nvPr/>
        </p:nvSpPr>
        <p:spPr>
          <a:xfrm>
            <a:off x="2818384" y="3681307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FBAE52A-AA82-C14B-90B5-FE802F1D3A93}"/>
              </a:ext>
            </a:extLst>
          </p:cNvPr>
          <p:cNvSpPr/>
          <p:nvPr/>
        </p:nvSpPr>
        <p:spPr>
          <a:xfrm>
            <a:off x="2773384" y="3636307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9F0F2310-092E-2241-A559-FE0394FAC4E2}"/>
              </a:ext>
            </a:extLst>
          </p:cNvPr>
          <p:cNvCxnSpPr>
            <a:cxnSpLocks/>
          </p:cNvCxnSpPr>
          <p:nvPr/>
        </p:nvCxnSpPr>
        <p:spPr>
          <a:xfrm>
            <a:off x="1956216" y="24578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CA660BF8-8C20-7949-9AC7-BA31B61D99C5}"/>
              </a:ext>
            </a:extLst>
          </p:cNvPr>
          <p:cNvSpPr/>
          <p:nvPr/>
        </p:nvSpPr>
        <p:spPr>
          <a:xfrm>
            <a:off x="3736258" y="3429000"/>
            <a:ext cx="1386348" cy="592394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7E6BAD66-6BE3-6E45-BDAA-BF2B035CB060}"/>
              </a:ext>
            </a:extLst>
          </p:cNvPr>
          <p:cNvCxnSpPr>
            <a:cxnSpLocks/>
          </p:cNvCxnSpPr>
          <p:nvPr/>
        </p:nvCxnSpPr>
        <p:spPr>
          <a:xfrm>
            <a:off x="2108616" y="26102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ocumento 22">
            <a:extLst>
              <a:ext uri="{FF2B5EF4-FFF2-40B4-BE49-F238E27FC236}">
                <a16:creationId xmlns:a16="http://schemas.microsoft.com/office/drawing/2014/main" id="{6D978C23-9D19-6444-A4DA-9C1C9196FE56}"/>
              </a:ext>
            </a:extLst>
          </p:cNvPr>
          <p:cNvSpPr/>
          <p:nvPr/>
        </p:nvSpPr>
        <p:spPr>
          <a:xfrm>
            <a:off x="2683933" y="4521200"/>
            <a:ext cx="1193800" cy="1143000"/>
          </a:xfrm>
          <a:prstGeom prst="flowChartDocumen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1BAC0A-D07E-4ECB-979F-E48211BA5B27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FBC19D35-8DDD-4134-AF99-7DB433CF0DA5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F33CED4-67E3-4CBE-966A-B564613B10D9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2EC24CD-332A-4F2C-A347-65630DD1868A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0E90465-206A-4D9D-B07C-FC0D9998B25E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47604236-E5A6-4903-BD02-4872E7D86899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E096AEA8-064A-45AA-A646-9533ECB2FDD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096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Menu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49B43BA6-84B7-6743-89D7-29086F5AD139}"/>
              </a:ext>
            </a:extLst>
          </p:cNvPr>
          <p:cNvSpPr/>
          <p:nvPr/>
        </p:nvSpPr>
        <p:spPr>
          <a:xfrm>
            <a:off x="3159923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5609303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22D80E3-C8B4-BB43-BC4A-9EDE2B16D185}"/>
              </a:ext>
            </a:extLst>
          </p:cNvPr>
          <p:cNvCxnSpPr>
            <a:cxnSpLocks/>
          </p:cNvCxnSpPr>
          <p:nvPr/>
        </p:nvCxnSpPr>
        <p:spPr>
          <a:xfrm>
            <a:off x="3716592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5052634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EXIT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AF0B18E-5D35-F04C-B791-B4DC4FEECBA1}"/>
              </a:ext>
            </a:extLst>
          </p:cNvPr>
          <p:cNvSpPr/>
          <p:nvPr/>
        </p:nvSpPr>
        <p:spPr>
          <a:xfrm>
            <a:off x="7152213" y="2504721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7F651A2E-0BC4-0444-A8E3-BB2773877691}"/>
              </a:ext>
            </a:extLst>
          </p:cNvPr>
          <p:cNvSpPr/>
          <p:nvPr/>
        </p:nvSpPr>
        <p:spPr>
          <a:xfrm>
            <a:off x="7107213" y="2459721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78DCD27-293C-DD44-8495-C82E0271F341}"/>
              </a:ext>
            </a:extLst>
          </p:cNvPr>
          <p:cNvCxnSpPr>
            <a:cxnSpLocks/>
          </p:cNvCxnSpPr>
          <p:nvPr/>
        </p:nvCxnSpPr>
        <p:spPr>
          <a:xfrm>
            <a:off x="6165971" y="2549721"/>
            <a:ext cx="8947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B07E67C-BCFF-514A-A533-AB665DCB66B3}"/>
              </a:ext>
            </a:extLst>
          </p:cNvPr>
          <p:cNvCxnSpPr>
            <a:cxnSpLocks/>
          </p:cNvCxnSpPr>
          <p:nvPr/>
        </p:nvCxnSpPr>
        <p:spPr>
          <a:xfrm>
            <a:off x="3716591" y="276041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Interruzione 21">
            <a:extLst>
              <a:ext uri="{FF2B5EF4-FFF2-40B4-BE49-F238E27FC236}">
                <a16:creationId xmlns:a16="http://schemas.microsoft.com/office/drawing/2014/main" id="{16E2C5BB-582F-C347-841A-49803790C349}"/>
              </a:ext>
            </a:extLst>
          </p:cNvPr>
          <p:cNvSpPr/>
          <p:nvPr/>
        </p:nvSpPr>
        <p:spPr>
          <a:xfrm>
            <a:off x="745236" y="3575008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 LETTERE</a:t>
            </a:r>
          </a:p>
          <a:p>
            <a:pPr algn="ctr"/>
            <a:r>
              <a:rPr lang="it-IT" sz="1200" dirty="0"/>
              <a:t>INIZIALI</a:t>
            </a:r>
          </a:p>
        </p:txBody>
      </p:sp>
      <p:sp>
        <p:nvSpPr>
          <p:cNvPr id="27" name="Interruzione 26">
            <a:extLst>
              <a:ext uri="{FF2B5EF4-FFF2-40B4-BE49-F238E27FC236}">
                <a16:creationId xmlns:a16="http://schemas.microsoft.com/office/drawing/2014/main" id="{A7B26413-7E3E-044C-87AE-45C7FB533E74}"/>
              </a:ext>
            </a:extLst>
          </p:cNvPr>
          <p:cNvSpPr/>
          <p:nvPr/>
        </p:nvSpPr>
        <p:spPr>
          <a:xfrm>
            <a:off x="4290474" y="360755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</a:t>
            </a:r>
          </a:p>
          <a:p>
            <a:pPr algn="ctr"/>
            <a:r>
              <a:rPr lang="it-IT" sz="1200" dirty="0"/>
              <a:t>SILLABE</a:t>
            </a:r>
          </a:p>
        </p:txBody>
      </p:sp>
      <p:sp>
        <p:nvSpPr>
          <p:cNvPr id="28" name="Interruzione 27">
            <a:extLst>
              <a:ext uri="{FF2B5EF4-FFF2-40B4-BE49-F238E27FC236}">
                <a16:creationId xmlns:a16="http://schemas.microsoft.com/office/drawing/2014/main" id="{7877D9D3-9EE6-4549-A547-93BF41B085EC}"/>
              </a:ext>
            </a:extLst>
          </p:cNvPr>
          <p:cNvSpPr/>
          <p:nvPr/>
        </p:nvSpPr>
        <p:spPr>
          <a:xfrm>
            <a:off x="2163372" y="357363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NUMERO </a:t>
            </a:r>
          </a:p>
          <a:p>
            <a:pPr algn="ctr"/>
            <a:r>
              <a:rPr lang="it-IT" sz="1200" dirty="0"/>
              <a:t>SILLABE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</p:cNvCxnSpPr>
          <p:nvPr/>
        </p:nvCxnSpPr>
        <p:spPr>
          <a:xfrm>
            <a:off x="7060707" y="3818569"/>
            <a:ext cx="4838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544543" y="3552073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SHERMATA</a:t>
            </a:r>
          </a:p>
          <a:p>
            <a:pPr algn="ctr"/>
            <a:r>
              <a:rPr lang="it-IT" sz="1200" dirty="0"/>
              <a:t>GIOCO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7C08232B-5449-9C4A-8FFB-0A84C2323938}"/>
              </a:ext>
            </a:extLst>
          </p:cNvPr>
          <p:cNvCxnSpPr>
            <a:cxnSpLocks/>
          </p:cNvCxnSpPr>
          <p:nvPr/>
        </p:nvCxnSpPr>
        <p:spPr>
          <a:xfrm>
            <a:off x="1301904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F5984E5-5590-3F44-888B-D374867EC7AE}"/>
              </a:ext>
            </a:extLst>
          </p:cNvPr>
          <p:cNvCxnSpPr>
            <a:cxnSpLocks/>
          </p:cNvCxnSpPr>
          <p:nvPr/>
        </p:nvCxnSpPr>
        <p:spPr>
          <a:xfrm>
            <a:off x="2744209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CBEFD02-EBAF-F942-8BFA-EABF83C3B84B}"/>
              </a:ext>
            </a:extLst>
          </p:cNvPr>
          <p:cNvCxnSpPr>
            <a:cxnSpLocks/>
          </p:cNvCxnSpPr>
          <p:nvPr/>
        </p:nvCxnSpPr>
        <p:spPr>
          <a:xfrm>
            <a:off x="4822562" y="319697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4A58A38-8A09-1746-A59D-23FDFC6E5E10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6436356" y="3215984"/>
            <a:ext cx="1" cy="2839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ttore 1 45">
            <a:extLst>
              <a:ext uri="{FF2B5EF4-FFF2-40B4-BE49-F238E27FC236}">
                <a16:creationId xmlns:a16="http://schemas.microsoft.com/office/drawing/2014/main" id="{A2F6B72C-0890-8046-AB0D-090409911D3E}"/>
              </a:ext>
            </a:extLst>
          </p:cNvPr>
          <p:cNvCxnSpPr>
            <a:cxnSpLocks/>
          </p:cNvCxnSpPr>
          <p:nvPr/>
        </p:nvCxnSpPr>
        <p:spPr>
          <a:xfrm>
            <a:off x="972000" y="3162140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0E4A6381-0CAC-7C4B-A81F-8424D6061291}"/>
              </a:ext>
            </a:extLst>
          </p:cNvPr>
          <p:cNvCxnSpPr>
            <a:cxnSpLocks/>
          </p:cNvCxnSpPr>
          <p:nvPr/>
        </p:nvCxnSpPr>
        <p:spPr>
          <a:xfrm>
            <a:off x="1301428" y="421231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7C104224-A96D-AF4E-9374-8C74365C0DB9}"/>
              </a:ext>
            </a:extLst>
          </p:cNvPr>
          <p:cNvSpPr/>
          <p:nvPr/>
        </p:nvSpPr>
        <p:spPr>
          <a:xfrm>
            <a:off x="752712" y="4614037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LETTERE INIZIALI</a:t>
            </a:r>
          </a:p>
        </p:txBody>
      </p:sp>
      <p:cxnSp>
        <p:nvCxnSpPr>
          <p:cNvPr id="50" name="Connettore 1 49">
            <a:extLst>
              <a:ext uri="{FF2B5EF4-FFF2-40B4-BE49-F238E27FC236}">
                <a16:creationId xmlns:a16="http://schemas.microsoft.com/office/drawing/2014/main" id="{57CAA611-19A6-B44D-89D4-07EF999307AD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301428" y="5251343"/>
            <a:ext cx="7477" cy="756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5DEA343C-7B55-AE4D-8BF4-A4CABB04C0F3}"/>
              </a:ext>
            </a:extLst>
          </p:cNvPr>
          <p:cNvCxnSpPr>
            <a:cxnSpLocks/>
          </p:cNvCxnSpPr>
          <p:nvPr/>
        </p:nvCxnSpPr>
        <p:spPr>
          <a:xfrm flipV="1">
            <a:off x="1308905" y="6006872"/>
            <a:ext cx="5127451" cy="9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Decisione 55">
            <a:extLst>
              <a:ext uri="{FF2B5EF4-FFF2-40B4-BE49-F238E27FC236}">
                <a16:creationId xmlns:a16="http://schemas.microsoft.com/office/drawing/2014/main" id="{B5653D75-3AAE-984C-B8FD-CA9C6C547E4A}"/>
              </a:ext>
            </a:extLst>
          </p:cNvPr>
          <p:cNvSpPr/>
          <p:nvPr/>
        </p:nvSpPr>
        <p:spPr>
          <a:xfrm>
            <a:off x="5829689" y="3499916"/>
            <a:ext cx="1213335" cy="637306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02428650-A742-C44E-8894-A4987AAD3FFC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6436357" y="4137222"/>
            <a:ext cx="0" cy="18739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Interruzione 63">
            <a:extLst>
              <a:ext uri="{FF2B5EF4-FFF2-40B4-BE49-F238E27FC236}">
                <a16:creationId xmlns:a16="http://schemas.microsoft.com/office/drawing/2014/main" id="{635ED07F-84FC-F544-94B0-DB990923C8C6}"/>
              </a:ext>
            </a:extLst>
          </p:cNvPr>
          <p:cNvSpPr/>
          <p:nvPr/>
        </p:nvSpPr>
        <p:spPr>
          <a:xfrm>
            <a:off x="2187540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</a:t>
            </a:r>
          </a:p>
          <a:p>
            <a:pPr algn="ctr"/>
            <a:r>
              <a:rPr lang="it-IT" sz="1200" dirty="0"/>
              <a:t>NUMERO</a:t>
            </a:r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64C0B3F4-EBBA-3A4A-8D35-9F6186AD1F3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2744208" y="3975363"/>
            <a:ext cx="1" cy="74785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Decisione 68">
            <a:extLst>
              <a:ext uri="{FF2B5EF4-FFF2-40B4-BE49-F238E27FC236}">
                <a16:creationId xmlns:a16="http://schemas.microsoft.com/office/drawing/2014/main" id="{6103E70C-8FF1-A144-A68A-7F1157F98C62}"/>
              </a:ext>
            </a:extLst>
          </p:cNvPr>
          <p:cNvSpPr/>
          <p:nvPr/>
        </p:nvSpPr>
        <p:spPr>
          <a:xfrm>
            <a:off x="4552562" y="4204270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3E504DA-8F37-4B4C-84D1-6EC741FFDBC9}"/>
              </a:ext>
            </a:extLst>
          </p:cNvPr>
          <p:cNvCxnSpPr>
            <a:cxnSpLocks/>
          </p:cNvCxnSpPr>
          <p:nvPr/>
        </p:nvCxnSpPr>
        <p:spPr>
          <a:xfrm flipV="1">
            <a:off x="2744208" y="5124942"/>
            <a:ext cx="0" cy="8912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Decisione 75">
            <a:extLst>
              <a:ext uri="{FF2B5EF4-FFF2-40B4-BE49-F238E27FC236}">
                <a16:creationId xmlns:a16="http://schemas.microsoft.com/office/drawing/2014/main" id="{FBADA498-EE1C-364C-95F3-CFE5C2820828}"/>
              </a:ext>
            </a:extLst>
          </p:cNvPr>
          <p:cNvSpPr/>
          <p:nvPr/>
        </p:nvSpPr>
        <p:spPr>
          <a:xfrm>
            <a:off x="4549049" y="528388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0EA0D160-FEB0-6041-B2D2-31E62F5198F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4819049" y="4018229"/>
            <a:ext cx="3513" cy="18604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Interruzione 79">
            <a:extLst>
              <a:ext uri="{FF2B5EF4-FFF2-40B4-BE49-F238E27FC236}">
                <a16:creationId xmlns:a16="http://schemas.microsoft.com/office/drawing/2014/main" id="{9498DB39-C9FE-6C46-9CF3-3FD7F117C689}"/>
              </a:ext>
            </a:extLst>
          </p:cNvPr>
          <p:cNvSpPr/>
          <p:nvPr/>
        </p:nvSpPr>
        <p:spPr>
          <a:xfrm>
            <a:off x="3491343" y="472889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INIZIALE</a:t>
            </a:r>
          </a:p>
        </p:txBody>
      </p:sp>
      <p:sp>
        <p:nvSpPr>
          <p:cNvPr id="81" name="Interruzione 80">
            <a:extLst>
              <a:ext uri="{FF2B5EF4-FFF2-40B4-BE49-F238E27FC236}">
                <a16:creationId xmlns:a16="http://schemas.microsoft.com/office/drawing/2014/main" id="{3D5DD0F5-C2E2-BF4B-B604-FD4818124DC3}"/>
              </a:ext>
            </a:extLst>
          </p:cNvPr>
          <p:cNvSpPr/>
          <p:nvPr/>
        </p:nvSpPr>
        <p:spPr>
          <a:xfrm>
            <a:off x="5033393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FINALE</a:t>
            </a:r>
          </a:p>
        </p:txBody>
      </p:sp>
      <p:cxnSp>
        <p:nvCxnSpPr>
          <p:cNvPr id="130" name="Connettore 1 129">
            <a:extLst>
              <a:ext uri="{FF2B5EF4-FFF2-40B4-BE49-F238E27FC236}">
                <a16:creationId xmlns:a16="http://schemas.microsoft.com/office/drawing/2014/main" id="{B5D9E078-6719-0349-884E-9FD662BEE296}"/>
              </a:ext>
            </a:extLst>
          </p:cNvPr>
          <p:cNvCxnSpPr>
            <a:cxnSpLocks/>
          </p:cNvCxnSpPr>
          <p:nvPr/>
        </p:nvCxnSpPr>
        <p:spPr>
          <a:xfrm>
            <a:off x="5089049" y="546635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7063D9AC-6FE4-EE4B-ABE1-FADA62580A46}"/>
              </a:ext>
            </a:extLst>
          </p:cNvPr>
          <p:cNvCxnSpPr>
            <a:cxnSpLocks/>
          </p:cNvCxnSpPr>
          <p:nvPr/>
        </p:nvCxnSpPr>
        <p:spPr>
          <a:xfrm>
            <a:off x="4058801" y="4384269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Connettore 2 138">
            <a:extLst>
              <a:ext uri="{FF2B5EF4-FFF2-40B4-BE49-F238E27FC236}">
                <a16:creationId xmlns:a16="http://schemas.microsoft.com/office/drawing/2014/main" id="{08FB31CE-3288-B24B-BB37-EDD80ACAA3EB}"/>
              </a:ext>
            </a:extLst>
          </p:cNvPr>
          <p:cNvCxnSpPr>
            <a:cxnSpLocks/>
          </p:cNvCxnSpPr>
          <p:nvPr/>
        </p:nvCxnSpPr>
        <p:spPr>
          <a:xfrm>
            <a:off x="5578931" y="4380881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Connettore 2 144">
            <a:extLst>
              <a:ext uri="{FF2B5EF4-FFF2-40B4-BE49-F238E27FC236}">
                <a16:creationId xmlns:a16="http://schemas.microsoft.com/office/drawing/2014/main" id="{BDF0128F-D4C0-0546-AC1E-8F85B2804650}"/>
              </a:ext>
            </a:extLst>
          </p:cNvPr>
          <p:cNvCxnSpPr>
            <a:cxnSpLocks/>
          </p:cNvCxnSpPr>
          <p:nvPr/>
        </p:nvCxnSpPr>
        <p:spPr>
          <a:xfrm>
            <a:off x="4046004" y="513372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Connettore 2 145">
            <a:extLst>
              <a:ext uri="{FF2B5EF4-FFF2-40B4-BE49-F238E27FC236}">
                <a16:creationId xmlns:a16="http://schemas.microsoft.com/office/drawing/2014/main" id="{8B9AD0F4-BDEF-C745-B278-81B1E5A4E6B0}"/>
              </a:ext>
            </a:extLst>
          </p:cNvPr>
          <p:cNvCxnSpPr>
            <a:cxnSpLocks/>
          </p:cNvCxnSpPr>
          <p:nvPr/>
        </p:nvCxnSpPr>
        <p:spPr>
          <a:xfrm>
            <a:off x="5577833" y="512740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Connettore 1 148">
            <a:extLst>
              <a:ext uri="{FF2B5EF4-FFF2-40B4-BE49-F238E27FC236}">
                <a16:creationId xmlns:a16="http://schemas.microsoft.com/office/drawing/2014/main" id="{9DEE63F0-93AE-B747-9695-AEFD7A960EA2}"/>
              </a:ext>
            </a:extLst>
          </p:cNvPr>
          <p:cNvCxnSpPr>
            <a:cxnSpLocks/>
          </p:cNvCxnSpPr>
          <p:nvPr/>
        </p:nvCxnSpPr>
        <p:spPr>
          <a:xfrm>
            <a:off x="4041093" y="546388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1 149">
            <a:extLst>
              <a:ext uri="{FF2B5EF4-FFF2-40B4-BE49-F238E27FC236}">
                <a16:creationId xmlns:a16="http://schemas.microsoft.com/office/drawing/2014/main" id="{F269F6C2-B9ED-A14B-B71D-7D3245BE912B}"/>
              </a:ext>
            </a:extLst>
          </p:cNvPr>
          <p:cNvCxnSpPr>
            <a:cxnSpLocks/>
          </p:cNvCxnSpPr>
          <p:nvPr/>
        </p:nvCxnSpPr>
        <p:spPr>
          <a:xfrm>
            <a:off x="5089049" y="438551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1 150">
            <a:extLst>
              <a:ext uri="{FF2B5EF4-FFF2-40B4-BE49-F238E27FC236}">
                <a16:creationId xmlns:a16="http://schemas.microsoft.com/office/drawing/2014/main" id="{D05B9F10-1790-E94E-89CF-3F8AF54C5F2D}"/>
              </a:ext>
            </a:extLst>
          </p:cNvPr>
          <p:cNvCxnSpPr>
            <a:cxnSpLocks/>
          </p:cNvCxnSpPr>
          <p:nvPr/>
        </p:nvCxnSpPr>
        <p:spPr>
          <a:xfrm>
            <a:off x="4050287" y="4381933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2 151">
            <a:extLst>
              <a:ext uri="{FF2B5EF4-FFF2-40B4-BE49-F238E27FC236}">
                <a16:creationId xmlns:a16="http://schemas.microsoft.com/office/drawing/2014/main" id="{6C050B21-B978-7F4C-ADC9-43331C9F9062}"/>
              </a:ext>
            </a:extLst>
          </p:cNvPr>
          <p:cNvCxnSpPr>
            <a:cxnSpLocks/>
          </p:cNvCxnSpPr>
          <p:nvPr/>
        </p:nvCxnSpPr>
        <p:spPr>
          <a:xfrm>
            <a:off x="4817951" y="56559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sp>
        <p:nvSpPr>
          <p:cNvPr id="156" name="CasellaDiTesto 155">
            <a:extLst>
              <a:ext uri="{FF2B5EF4-FFF2-40B4-BE49-F238E27FC236}">
                <a16:creationId xmlns:a16="http://schemas.microsoft.com/office/drawing/2014/main" id="{CBF0278A-4B5D-E34D-9020-E56FFEFAB78C}"/>
              </a:ext>
            </a:extLst>
          </p:cNvPr>
          <p:cNvSpPr txBox="1"/>
          <p:nvPr/>
        </p:nvSpPr>
        <p:spPr>
          <a:xfrm>
            <a:off x="188697" y="3033416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B1C2C9-0A66-3B40-9DAD-88789E0BC046}"/>
              </a:ext>
            </a:extLst>
          </p:cNvPr>
          <p:cNvSpPr txBox="1"/>
          <p:nvPr/>
        </p:nvSpPr>
        <p:spPr>
          <a:xfrm>
            <a:off x="6575443" y="4752819"/>
            <a:ext cx="2455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N</a:t>
            </a:r>
            <a:r>
              <a:rPr lang="en-IT" sz="1400" dirty="0"/>
              <a:t>ecessità di simulare schermata maestra e bambino ( in telemedicina arriverebbero da un database)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127190F-0F66-4FB2-A580-5C1CE1B459FF}"/>
              </a:ext>
            </a:extLst>
          </p:cNvPr>
          <p:cNvSpPr txBox="1"/>
          <p:nvPr/>
        </p:nvSpPr>
        <p:spPr>
          <a:xfrm>
            <a:off x="0" y="634298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52" name="Freccia a destra 51">
            <a:extLst>
              <a:ext uri="{FF2B5EF4-FFF2-40B4-BE49-F238E27FC236}">
                <a16:creationId xmlns:a16="http://schemas.microsoft.com/office/drawing/2014/main" id="{7405ADE2-C99D-47EF-AAC4-AED857A93A1A}"/>
              </a:ext>
            </a:extLst>
          </p:cNvPr>
          <p:cNvSpPr/>
          <p:nvPr/>
        </p:nvSpPr>
        <p:spPr>
          <a:xfrm>
            <a:off x="872290" y="7275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CFEB2F5F-2C51-49BC-828F-4AA74D1C1E27}"/>
              </a:ext>
            </a:extLst>
          </p:cNvPr>
          <p:cNvSpPr txBox="1"/>
          <p:nvPr/>
        </p:nvSpPr>
        <p:spPr>
          <a:xfrm>
            <a:off x="1687843" y="628698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C5E65677-D56C-4C35-9C39-4B9FC04DB56E}"/>
              </a:ext>
            </a:extLst>
          </p:cNvPr>
          <p:cNvSpPr txBox="1"/>
          <p:nvPr/>
        </p:nvSpPr>
        <p:spPr>
          <a:xfrm>
            <a:off x="3344888" y="634298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4745B1CD-ECCA-4E9C-ACD1-E5C076CBEE99}"/>
              </a:ext>
            </a:extLst>
          </p:cNvPr>
          <p:cNvSpPr txBox="1"/>
          <p:nvPr/>
        </p:nvSpPr>
        <p:spPr>
          <a:xfrm>
            <a:off x="5064759" y="637687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59" name="Freccia a destra 58">
            <a:extLst>
              <a:ext uri="{FF2B5EF4-FFF2-40B4-BE49-F238E27FC236}">
                <a16:creationId xmlns:a16="http://schemas.microsoft.com/office/drawing/2014/main" id="{71EB2AF2-CA8E-43FF-8B46-CEE96393B68D}"/>
              </a:ext>
            </a:extLst>
          </p:cNvPr>
          <p:cNvSpPr/>
          <p:nvPr/>
        </p:nvSpPr>
        <p:spPr>
          <a:xfrm>
            <a:off x="2536358" y="7219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Freccia a destra 59">
            <a:extLst>
              <a:ext uri="{FF2B5EF4-FFF2-40B4-BE49-F238E27FC236}">
                <a16:creationId xmlns:a16="http://schemas.microsoft.com/office/drawing/2014/main" id="{5330B93D-02D5-49FA-94A1-296852A31D47}"/>
              </a:ext>
            </a:extLst>
          </p:cNvPr>
          <p:cNvSpPr/>
          <p:nvPr/>
        </p:nvSpPr>
        <p:spPr>
          <a:xfrm>
            <a:off x="4205065" y="68300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0957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Schermata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7847540" y="196122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7290871" y="237313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HOME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847540" y="2774857"/>
            <a:ext cx="0" cy="3615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124010" y="3136389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MENU</a:t>
            </a:r>
          </a:p>
          <a:p>
            <a:pPr algn="ctr"/>
            <a:r>
              <a:rPr lang="it-IT" sz="1200" dirty="0"/>
              <a:t>DI GIOCO</a:t>
            </a:r>
          </a:p>
        </p:txBody>
      </p: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1BC849D2-F99C-464F-B50C-7EF2C6F81E46}"/>
              </a:ext>
            </a:extLst>
          </p:cNvPr>
          <p:cNvCxnSpPr>
            <a:cxnSpLocks/>
          </p:cNvCxnSpPr>
          <p:nvPr/>
        </p:nvCxnSpPr>
        <p:spPr>
          <a:xfrm>
            <a:off x="1614067" y="1956970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Interruzione 51">
            <a:extLst>
              <a:ext uri="{FF2B5EF4-FFF2-40B4-BE49-F238E27FC236}">
                <a16:creationId xmlns:a16="http://schemas.microsoft.com/office/drawing/2014/main" id="{4FB1EDA0-F3E7-9F4C-9673-B95F6614080D}"/>
              </a:ext>
            </a:extLst>
          </p:cNvPr>
          <p:cNvSpPr/>
          <p:nvPr/>
        </p:nvSpPr>
        <p:spPr>
          <a:xfrm>
            <a:off x="1057398" y="236887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STATISTICHE</a:t>
            </a: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AA876A62-D3BA-A148-9FDC-F0CAB963E362}"/>
              </a:ext>
            </a:extLst>
          </p:cNvPr>
          <p:cNvCxnSpPr>
            <a:cxnSpLocks/>
            <a:stCxn id="52" idx="2"/>
            <a:endCxn id="4" idx="0"/>
          </p:cNvCxnSpPr>
          <p:nvPr/>
        </p:nvCxnSpPr>
        <p:spPr>
          <a:xfrm flipH="1">
            <a:off x="1610319" y="2770600"/>
            <a:ext cx="3748" cy="67706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99A34525-9817-3947-AE01-E9527CA5D877}"/>
              </a:ext>
            </a:extLst>
          </p:cNvPr>
          <p:cNvSpPr/>
          <p:nvPr/>
        </p:nvSpPr>
        <p:spPr>
          <a:xfrm>
            <a:off x="896149" y="3447667"/>
            <a:ext cx="1428339" cy="1617795"/>
          </a:xfrm>
          <a:prstGeom prst="rec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rtlCol="0" anchor="t" anchorCtr="0">
            <a:noAutofit/>
          </a:bodyPr>
          <a:lstStyle/>
          <a:p>
            <a:pPr algn="ctr"/>
            <a:r>
              <a:rPr lang="it-IT" sz="1200" dirty="0"/>
              <a:t>TEMPO TOTALE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ERRORI TOTALI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SINGOLA 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TEMPO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ERRORI</a:t>
            </a:r>
          </a:p>
          <a:p>
            <a:pPr marL="171450" indent="-171450" algn="ctr">
              <a:buFontTx/>
              <a:buChar char="-"/>
            </a:pPr>
            <a:endParaRPr lang="it-IT" sz="1200" dirty="0"/>
          </a:p>
          <a:p>
            <a:pPr algn="ctr"/>
            <a:endParaRPr lang="it-IT" sz="1200" dirty="0"/>
          </a:p>
        </p:txBody>
      </p:sp>
      <p:sp>
        <p:nvSpPr>
          <p:cNvPr id="57" name="Interruzione 56">
            <a:extLst>
              <a:ext uri="{FF2B5EF4-FFF2-40B4-BE49-F238E27FC236}">
                <a16:creationId xmlns:a16="http://schemas.microsoft.com/office/drawing/2014/main" id="{FA92909F-B6D3-654C-AB8C-B46267CBA2A7}"/>
              </a:ext>
            </a:extLst>
          </p:cNvPr>
          <p:cNvSpPr/>
          <p:nvPr/>
        </p:nvSpPr>
        <p:spPr>
          <a:xfrm>
            <a:off x="7756227" y="550694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PUNTEGGIO</a:t>
            </a:r>
          </a:p>
        </p:txBody>
      </p:sp>
      <p:sp>
        <p:nvSpPr>
          <p:cNvPr id="59" name="Interruzione 58">
            <a:extLst>
              <a:ext uri="{FF2B5EF4-FFF2-40B4-BE49-F238E27FC236}">
                <a16:creationId xmlns:a16="http://schemas.microsoft.com/office/drawing/2014/main" id="{6A02F9D7-C051-B44A-A8A3-8867E4DCCD10}"/>
              </a:ext>
            </a:extLst>
          </p:cNvPr>
          <p:cNvSpPr/>
          <p:nvPr/>
        </p:nvSpPr>
        <p:spPr>
          <a:xfrm>
            <a:off x="2884905" y="2384474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LISTA PAROLE</a:t>
            </a:r>
          </a:p>
        </p:txBody>
      </p: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B5C5908F-7565-BF49-9E0C-139E3E32501B}"/>
              </a:ext>
            </a:extLst>
          </p:cNvPr>
          <p:cNvCxnSpPr>
            <a:cxnSpLocks/>
          </p:cNvCxnSpPr>
          <p:nvPr/>
        </p:nvCxnSpPr>
        <p:spPr>
          <a:xfrm>
            <a:off x="3454301" y="1979561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ttore 1 61">
            <a:extLst>
              <a:ext uri="{FF2B5EF4-FFF2-40B4-BE49-F238E27FC236}">
                <a16:creationId xmlns:a16="http://schemas.microsoft.com/office/drawing/2014/main" id="{21FCA70E-F8F9-A245-99AA-5B671FB00C22}"/>
              </a:ext>
            </a:extLst>
          </p:cNvPr>
          <p:cNvCxnSpPr>
            <a:cxnSpLocks/>
          </p:cNvCxnSpPr>
          <p:nvPr/>
        </p:nvCxnSpPr>
        <p:spPr>
          <a:xfrm flipV="1">
            <a:off x="2650067" y="1967154"/>
            <a:ext cx="0" cy="1658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B719F7D1-6A9E-1649-B7FB-C2BDF5403B77}"/>
              </a:ext>
            </a:extLst>
          </p:cNvPr>
          <p:cNvCxnSpPr>
            <a:cxnSpLocks/>
          </p:cNvCxnSpPr>
          <p:nvPr/>
        </p:nvCxnSpPr>
        <p:spPr>
          <a:xfrm flipH="1">
            <a:off x="2170735" y="3625608"/>
            <a:ext cx="479333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Connettore 2 147">
            <a:extLst>
              <a:ext uri="{FF2B5EF4-FFF2-40B4-BE49-F238E27FC236}">
                <a16:creationId xmlns:a16="http://schemas.microsoft.com/office/drawing/2014/main" id="{D2EC4B2D-6EBD-4843-B457-5F6E634B82AB}"/>
              </a:ext>
            </a:extLst>
          </p:cNvPr>
          <p:cNvCxnSpPr>
            <a:cxnSpLocks/>
          </p:cNvCxnSpPr>
          <p:nvPr/>
        </p:nvCxnSpPr>
        <p:spPr>
          <a:xfrm>
            <a:off x="4916531" y="3900307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2" name="Decisione 161">
            <a:extLst>
              <a:ext uri="{FF2B5EF4-FFF2-40B4-BE49-F238E27FC236}">
                <a16:creationId xmlns:a16="http://schemas.microsoft.com/office/drawing/2014/main" id="{2AA2FD2A-DC4E-F04F-910D-E7C3C4FC4F7A}"/>
              </a:ext>
            </a:extLst>
          </p:cNvPr>
          <p:cNvSpPr/>
          <p:nvPr/>
        </p:nvSpPr>
        <p:spPr>
          <a:xfrm>
            <a:off x="4652230" y="423280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4" name="Interruzione 163">
            <a:extLst>
              <a:ext uri="{FF2B5EF4-FFF2-40B4-BE49-F238E27FC236}">
                <a16:creationId xmlns:a16="http://schemas.microsoft.com/office/drawing/2014/main" id="{9CBCAC21-936C-C943-BAE3-9DB4FCF8D502}"/>
              </a:ext>
            </a:extLst>
          </p:cNvPr>
          <p:cNvSpPr/>
          <p:nvPr/>
        </p:nvSpPr>
        <p:spPr>
          <a:xfrm>
            <a:off x="3591011" y="475742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SBAGLIATO</a:t>
            </a:r>
          </a:p>
        </p:txBody>
      </p:sp>
      <p:sp>
        <p:nvSpPr>
          <p:cNvPr id="165" name="Interruzione 164">
            <a:extLst>
              <a:ext uri="{FF2B5EF4-FFF2-40B4-BE49-F238E27FC236}">
                <a16:creationId xmlns:a16="http://schemas.microsoft.com/office/drawing/2014/main" id="{A80EE44C-CAAD-084C-A551-2BB6168B2DF7}"/>
              </a:ext>
            </a:extLst>
          </p:cNvPr>
          <p:cNvSpPr/>
          <p:nvPr/>
        </p:nvSpPr>
        <p:spPr>
          <a:xfrm>
            <a:off x="5133061" y="4751752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CORRETTO</a:t>
            </a:r>
          </a:p>
        </p:txBody>
      </p:sp>
      <p:cxnSp>
        <p:nvCxnSpPr>
          <p:cNvPr id="167" name="Connettore 2 166">
            <a:extLst>
              <a:ext uri="{FF2B5EF4-FFF2-40B4-BE49-F238E27FC236}">
                <a16:creationId xmlns:a16="http://schemas.microsoft.com/office/drawing/2014/main" id="{1C20D78D-C0B1-9044-A408-D898DC96E6BF}"/>
              </a:ext>
            </a:extLst>
          </p:cNvPr>
          <p:cNvCxnSpPr>
            <a:cxnSpLocks/>
          </p:cNvCxnSpPr>
          <p:nvPr/>
        </p:nvCxnSpPr>
        <p:spPr>
          <a:xfrm>
            <a:off x="4158469" y="44128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Connettore 2 167">
            <a:extLst>
              <a:ext uri="{FF2B5EF4-FFF2-40B4-BE49-F238E27FC236}">
                <a16:creationId xmlns:a16="http://schemas.microsoft.com/office/drawing/2014/main" id="{CA57355B-0344-2741-8049-2ED58EFC1C4C}"/>
              </a:ext>
            </a:extLst>
          </p:cNvPr>
          <p:cNvCxnSpPr>
            <a:cxnSpLocks/>
          </p:cNvCxnSpPr>
          <p:nvPr/>
        </p:nvCxnSpPr>
        <p:spPr>
          <a:xfrm>
            <a:off x="5678599" y="4409417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Connettore 2 168">
            <a:extLst>
              <a:ext uri="{FF2B5EF4-FFF2-40B4-BE49-F238E27FC236}">
                <a16:creationId xmlns:a16="http://schemas.microsoft.com/office/drawing/2014/main" id="{17DD2405-9BF1-7446-BB08-695CD2859223}"/>
              </a:ext>
            </a:extLst>
          </p:cNvPr>
          <p:cNvCxnSpPr>
            <a:cxnSpLocks/>
          </p:cNvCxnSpPr>
          <p:nvPr/>
        </p:nvCxnSpPr>
        <p:spPr>
          <a:xfrm flipH="1">
            <a:off x="2170735" y="3984684"/>
            <a:ext cx="479332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Connettore 1 171">
            <a:extLst>
              <a:ext uri="{FF2B5EF4-FFF2-40B4-BE49-F238E27FC236}">
                <a16:creationId xmlns:a16="http://schemas.microsoft.com/office/drawing/2014/main" id="{1756171F-A2EC-6449-B2B1-89F54DCBCA9E}"/>
              </a:ext>
            </a:extLst>
          </p:cNvPr>
          <p:cNvCxnSpPr>
            <a:cxnSpLocks/>
          </p:cNvCxnSpPr>
          <p:nvPr/>
        </p:nvCxnSpPr>
        <p:spPr>
          <a:xfrm>
            <a:off x="5188717" y="441404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ttore 1 172">
            <a:extLst>
              <a:ext uri="{FF2B5EF4-FFF2-40B4-BE49-F238E27FC236}">
                <a16:creationId xmlns:a16="http://schemas.microsoft.com/office/drawing/2014/main" id="{415348DA-D13B-A247-8861-71CA3926EAAC}"/>
              </a:ext>
            </a:extLst>
          </p:cNvPr>
          <p:cNvCxnSpPr>
            <a:cxnSpLocks/>
          </p:cNvCxnSpPr>
          <p:nvPr/>
        </p:nvCxnSpPr>
        <p:spPr>
          <a:xfrm>
            <a:off x="4149955" y="4410469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nettore 1 177">
            <a:extLst>
              <a:ext uri="{FF2B5EF4-FFF2-40B4-BE49-F238E27FC236}">
                <a16:creationId xmlns:a16="http://schemas.microsoft.com/office/drawing/2014/main" id="{E71B65DF-4031-0540-BBF8-89D28E9B369F}"/>
              </a:ext>
            </a:extLst>
          </p:cNvPr>
          <p:cNvCxnSpPr>
            <a:cxnSpLocks/>
          </p:cNvCxnSpPr>
          <p:nvPr/>
        </p:nvCxnSpPr>
        <p:spPr>
          <a:xfrm>
            <a:off x="6208957" y="5065462"/>
            <a:ext cx="21039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2 180">
            <a:extLst>
              <a:ext uri="{FF2B5EF4-FFF2-40B4-BE49-F238E27FC236}">
                <a16:creationId xmlns:a16="http://schemas.microsoft.com/office/drawing/2014/main" id="{3734E003-C71A-C140-A80B-583481208CDC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8312896" y="5065462"/>
            <a:ext cx="0" cy="44148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Connettore 1 194">
            <a:extLst>
              <a:ext uri="{FF2B5EF4-FFF2-40B4-BE49-F238E27FC236}">
                <a16:creationId xmlns:a16="http://schemas.microsoft.com/office/drawing/2014/main" id="{1213708B-CB7A-CA43-BDAE-67E7622CA865}"/>
              </a:ext>
            </a:extLst>
          </p:cNvPr>
          <p:cNvCxnSpPr>
            <a:cxnSpLocks/>
          </p:cNvCxnSpPr>
          <p:nvPr/>
        </p:nvCxnSpPr>
        <p:spPr>
          <a:xfrm>
            <a:off x="6208957" y="4828395"/>
            <a:ext cx="7506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1 202">
            <a:extLst>
              <a:ext uri="{FF2B5EF4-FFF2-40B4-BE49-F238E27FC236}">
                <a16:creationId xmlns:a16="http://schemas.microsoft.com/office/drawing/2014/main" id="{1F55E623-D1F8-AC48-8A03-2DA82AC5FBAB}"/>
              </a:ext>
            </a:extLst>
          </p:cNvPr>
          <p:cNvCxnSpPr>
            <a:cxnSpLocks/>
          </p:cNvCxnSpPr>
          <p:nvPr/>
        </p:nvCxnSpPr>
        <p:spPr>
          <a:xfrm>
            <a:off x="397933" y="5894135"/>
            <a:ext cx="45101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1 204">
            <a:extLst>
              <a:ext uri="{FF2B5EF4-FFF2-40B4-BE49-F238E27FC236}">
                <a16:creationId xmlns:a16="http://schemas.microsoft.com/office/drawing/2014/main" id="{16379826-FF58-F34F-A27B-3C7F7BA95F93}"/>
              </a:ext>
            </a:extLst>
          </p:cNvPr>
          <p:cNvCxnSpPr>
            <a:cxnSpLocks/>
          </p:cNvCxnSpPr>
          <p:nvPr/>
        </p:nvCxnSpPr>
        <p:spPr>
          <a:xfrm flipV="1">
            <a:off x="397933" y="4564540"/>
            <a:ext cx="0" cy="1326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ttore 2 205">
            <a:extLst>
              <a:ext uri="{FF2B5EF4-FFF2-40B4-BE49-F238E27FC236}">
                <a16:creationId xmlns:a16="http://schemas.microsoft.com/office/drawing/2014/main" id="{81D1BF4E-078B-2A4B-8620-D8B6E9399F0A}"/>
              </a:ext>
            </a:extLst>
          </p:cNvPr>
          <p:cNvCxnSpPr>
            <a:cxnSpLocks/>
          </p:cNvCxnSpPr>
          <p:nvPr/>
        </p:nvCxnSpPr>
        <p:spPr>
          <a:xfrm>
            <a:off x="397933" y="4564540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Connettore 2 207">
            <a:extLst>
              <a:ext uri="{FF2B5EF4-FFF2-40B4-BE49-F238E27FC236}">
                <a16:creationId xmlns:a16="http://schemas.microsoft.com/office/drawing/2014/main" id="{F6F94976-5D3D-4C4C-98D1-7F1C4BF653FE}"/>
              </a:ext>
            </a:extLst>
          </p:cNvPr>
          <p:cNvCxnSpPr>
            <a:cxnSpLocks/>
          </p:cNvCxnSpPr>
          <p:nvPr/>
        </p:nvCxnSpPr>
        <p:spPr>
          <a:xfrm>
            <a:off x="397933" y="4751752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Connettore 1 211">
            <a:extLst>
              <a:ext uri="{FF2B5EF4-FFF2-40B4-BE49-F238E27FC236}">
                <a16:creationId xmlns:a16="http://schemas.microsoft.com/office/drawing/2014/main" id="{D369CBF8-B5CA-074A-A483-B88C86900BF2}"/>
              </a:ext>
            </a:extLst>
          </p:cNvPr>
          <p:cNvCxnSpPr>
            <a:cxnSpLocks/>
          </p:cNvCxnSpPr>
          <p:nvPr/>
        </p:nvCxnSpPr>
        <p:spPr>
          <a:xfrm flipV="1">
            <a:off x="4908065" y="4582278"/>
            <a:ext cx="0" cy="1326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Connettore 1 216">
            <a:extLst>
              <a:ext uri="{FF2B5EF4-FFF2-40B4-BE49-F238E27FC236}">
                <a16:creationId xmlns:a16="http://schemas.microsoft.com/office/drawing/2014/main" id="{191FA1D3-2D24-8F48-B1A8-063F89AF61AB}"/>
              </a:ext>
            </a:extLst>
          </p:cNvPr>
          <p:cNvCxnSpPr>
            <a:cxnSpLocks/>
          </p:cNvCxnSpPr>
          <p:nvPr/>
        </p:nvCxnSpPr>
        <p:spPr>
          <a:xfrm flipV="1">
            <a:off x="2650067" y="3984684"/>
            <a:ext cx="0" cy="9679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Connettore 1 217">
            <a:extLst>
              <a:ext uri="{FF2B5EF4-FFF2-40B4-BE49-F238E27FC236}">
                <a16:creationId xmlns:a16="http://schemas.microsoft.com/office/drawing/2014/main" id="{78B5FE50-BA63-AC46-BE4D-B94C0BC0A825}"/>
              </a:ext>
            </a:extLst>
          </p:cNvPr>
          <p:cNvCxnSpPr>
            <a:cxnSpLocks/>
          </p:cNvCxnSpPr>
          <p:nvPr/>
        </p:nvCxnSpPr>
        <p:spPr>
          <a:xfrm>
            <a:off x="2650067" y="4941031"/>
            <a:ext cx="9409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Connettore 2 221">
            <a:extLst>
              <a:ext uri="{FF2B5EF4-FFF2-40B4-BE49-F238E27FC236}">
                <a16:creationId xmlns:a16="http://schemas.microsoft.com/office/drawing/2014/main" id="{0942699B-5225-A343-A8F0-A6DA1A573A58}"/>
              </a:ext>
            </a:extLst>
          </p:cNvPr>
          <p:cNvCxnSpPr>
            <a:cxnSpLocks/>
          </p:cNvCxnSpPr>
          <p:nvPr/>
        </p:nvCxnSpPr>
        <p:spPr>
          <a:xfrm flipH="1">
            <a:off x="2048933" y="4941031"/>
            <a:ext cx="60113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4" name="Connettore 1 223">
            <a:extLst>
              <a:ext uri="{FF2B5EF4-FFF2-40B4-BE49-F238E27FC236}">
                <a16:creationId xmlns:a16="http://schemas.microsoft.com/office/drawing/2014/main" id="{7758C800-3B88-4541-9F0A-E74C08941508}"/>
              </a:ext>
            </a:extLst>
          </p:cNvPr>
          <p:cNvCxnSpPr>
            <a:cxnSpLocks/>
          </p:cNvCxnSpPr>
          <p:nvPr/>
        </p:nvCxnSpPr>
        <p:spPr>
          <a:xfrm flipV="1">
            <a:off x="3276600" y="4215068"/>
            <a:ext cx="0" cy="7375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ttore 2 225">
            <a:extLst>
              <a:ext uri="{FF2B5EF4-FFF2-40B4-BE49-F238E27FC236}">
                <a16:creationId xmlns:a16="http://schemas.microsoft.com/office/drawing/2014/main" id="{8791A223-E1B4-4D48-9E84-93B050099DCB}"/>
              </a:ext>
            </a:extLst>
          </p:cNvPr>
          <p:cNvCxnSpPr>
            <a:cxnSpLocks/>
          </p:cNvCxnSpPr>
          <p:nvPr/>
        </p:nvCxnSpPr>
        <p:spPr>
          <a:xfrm>
            <a:off x="3276600" y="4215068"/>
            <a:ext cx="164885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Connettore 1 235">
            <a:extLst>
              <a:ext uri="{FF2B5EF4-FFF2-40B4-BE49-F238E27FC236}">
                <a16:creationId xmlns:a16="http://schemas.microsoft.com/office/drawing/2014/main" id="{4922FA2E-ECA3-CE4A-AC7F-E4636A5EC511}"/>
              </a:ext>
            </a:extLst>
          </p:cNvPr>
          <p:cNvCxnSpPr>
            <a:cxnSpLocks/>
            <a:endCxn id="165" idx="2"/>
          </p:cNvCxnSpPr>
          <p:nvPr/>
        </p:nvCxnSpPr>
        <p:spPr>
          <a:xfrm flipV="1">
            <a:off x="5689730" y="5153476"/>
            <a:ext cx="0" cy="382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Connettore 2 237">
            <a:extLst>
              <a:ext uri="{FF2B5EF4-FFF2-40B4-BE49-F238E27FC236}">
                <a16:creationId xmlns:a16="http://schemas.microsoft.com/office/drawing/2014/main" id="{22FE51ED-70DE-0240-A300-250AEEC9DF74}"/>
              </a:ext>
            </a:extLst>
          </p:cNvPr>
          <p:cNvCxnSpPr>
            <a:cxnSpLocks/>
          </p:cNvCxnSpPr>
          <p:nvPr/>
        </p:nvCxnSpPr>
        <p:spPr>
          <a:xfrm flipH="1">
            <a:off x="5058959" y="5528953"/>
            <a:ext cx="628520" cy="403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Per 2">
            <a:extLst>
              <a:ext uri="{FF2B5EF4-FFF2-40B4-BE49-F238E27FC236}">
                <a16:creationId xmlns:a16="http://schemas.microsoft.com/office/drawing/2014/main" id="{57ECE7B7-40AF-294D-9B33-1CE34C04073B}"/>
              </a:ext>
            </a:extLst>
          </p:cNvPr>
          <p:cNvSpPr/>
          <p:nvPr/>
        </p:nvSpPr>
        <p:spPr>
          <a:xfrm>
            <a:off x="4550907" y="5186383"/>
            <a:ext cx="714316" cy="693215"/>
          </a:xfrm>
          <a:prstGeom prst="mathMultiply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EA5E22DC-F6AC-4D48-84EA-6C3D41CB0626}"/>
              </a:ext>
            </a:extLst>
          </p:cNvPr>
          <p:cNvSpPr/>
          <p:nvPr/>
        </p:nvSpPr>
        <p:spPr>
          <a:xfrm>
            <a:off x="4351396" y="349337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PAROLA</a:t>
            </a:r>
          </a:p>
        </p:txBody>
      </p:sp>
      <p:sp>
        <p:nvSpPr>
          <p:cNvPr id="54" name="Decisione 53">
            <a:extLst>
              <a:ext uri="{FF2B5EF4-FFF2-40B4-BE49-F238E27FC236}">
                <a16:creationId xmlns:a16="http://schemas.microsoft.com/office/drawing/2014/main" id="{89715752-086A-A446-9442-652F4BE5224B}"/>
              </a:ext>
            </a:extLst>
          </p:cNvPr>
          <p:cNvSpPr/>
          <p:nvPr/>
        </p:nvSpPr>
        <p:spPr>
          <a:xfrm>
            <a:off x="4646531" y="2407415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986CB28C-D604-FC49-B736-51E6ACE31282}"/>
              </a:ext>
            </a:extLst>
          </p:cNvPr>
          <p:cNvCxnSpPr>
            <a:cxnSpLocks/>
            <a:stCxn id="59" idx="3"/>
            <a:endCxn id="54" idx="1"/>
          </p:cNvCxnSpPr>
          <p:nvPr/>
        </p:nvCxnSpPr>
        <p:spPr>
          <a:xfrm>
            <a:off x="3998242" y="2585336"/>
            <a:ext cx="648289" cy="207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Interruzione 60">
            <a:extLst>
              <a:ext uri="{FF2B5EF4-FFF2-40B4-BE49-F238E27FC236}">
                <a16:creationId xmlns:a16="http://schemas.microsoft.com/office/drawing/2014/main" id="{BAE913F5-95D8-9B49-83A4-7D4D38369E7C}"/>
              </a:ext>
            </a:extLst>
          </p:cNvPr>
          <p:cNvSpPr/>
          <p:nvPr/>
        </p:nvSpPr>
        <p:spPr>
          <a:xfrm>
            <a:off x="4703401" y="297266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</a:t>
            </a:r>
          </a:p>
        </p:txBody>
      </p: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80AD32C-CAF7-CC44-A8CC-BF984B9156B2}"/>
              </a:ext>
            </a:extLst>
          </p:cNvPr>
          <p:cNvCxnSpPr>
            <a:cxnSpLocks/>
          </p:cNvCxnSpPr>
          <p:nvPr/>
        </p:nvCxnSpPr>
        <p:spPr>
          <a:xfrm>
            <a:off x="5687479" y="2585336"/>
            <a:ext cx="0" cy="37259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A5357A99-D490-B64C-A47A-A99BE8DC438B}"/>
              </a:ext>
            </a:extLst>
          </p:cNvPr>
          <p:cNvCxnSpPr>
            <a:cxnSpLocks/>
            <a:stCxn id="83" idx="3"/>
          </p:cNvCxnSpPr>
          <p:nvPr/>
        </p:nvCxnSpPr>
        <p:spPr>
          <a:xfrm>
            <a:off x="5894015" y="3136389"/>
            <a:ext cx="52392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Connettore 1 70">
            <a:extLst>
              <a:ext uri="{FF2B5EF4-FFF2-40B4-BE49-F238E27FC236}">
                <a16:creationId xmlns:a16="http://schemas.microsoft.com/office/drawing/2014/main" id="{D2659501-C96B-CE48-9CA3-39F6B53D3AE8}"/>
              </a:ext>
            </a:extLst>
          </p:cNvPr>
          <p:cNvCxnSpPr>
            <a:cxnSpLocks/>
          </p:cNvCxnSpPr>
          <p:nvPr/>
        </p:nvCxnSpPr>
        <p:spPr>
          <a:xfrm>
            <a:off x="5197597" y="2589965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77">
            <a:extLst>
              <a:ext uri="{FF2B5EF4-FFF2-40B4-BE49-F238E27FC236}">
                <a16:creationId xmlns:a16="http://schemas.microsoft.com/office/drawing/2014/main" id="{1AC607EE-4687-DA42-A70B-BC2A523D7781}"/>
              </a:ext>
            </a:extLst>
          </p:cNvPr>
          <p:cNvCxnSpPr>
            <a:cxnSpLocks/>
          </p:cNvCxnSpPr>
          <p:nvPr/>
        </p:nvCxnSpPr>
        <p:spPr>
          <a:xfrm>
            <a:off x="4925454" y="3302866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E9C57ED5-48DB-E044-A1D4-2958443E42FC}"/>
              </a:ext>
            </a:extLst>
          </p:cNvPr>
          <p:cNvCxnSpPr>
            <a:cxnSpLocks/>
          </p:cNvCxnSpPr>
          <p:nvPr/>
        </p:nvCxnSpPr>
        <p:spPr>
          <a:xfrm>
            <a:off x="4920735" y="2767415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Interruzione 82">
            <a:extLst>
              <a:ext uri="{FF2B5EF4-FFF2-40B4-BE49-F238E27FC236}">
                <a16:creationId xmlns:a16="http://schemas.microsoft.com/office/drawing/2014/main" id="{7AB1837D-E74C-224F-9D41-F2D835AC1D53}"/>
              </a:ext>
            </a:extLst>
          </p:cNvPr>
          <p:cNvSpPr/>
          <p:nvPr/>
        </p:nvSpPr>
        <p:spPr>
          <a:xfrm>
            <a:off x="5467755" y="297200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NO</a:t>
            </a:r>
          </a:p>
        </p:txBody>
      </p:sp>
      <p:sp>
        <p:nvSpPr>
          <p:cNvPr id="88" name="Ovale 87">
            <a:extLst>
              <a:ext uri="{FF2B5EF4-FFF2-40B4-BE49-F238E27FC236}">
                <a16:creationId xmlns:a16="http://schemas.microsoft.com/office/drawing/2014/main" id="{87AE2A41-9A77-D14F-B097-3F24B3948AAE}"/>
              </a:ext>
            </a:extLst>
          </p:cNvPr>
          <p:cNvSpPr/>
          <p:nvPr/>
        </p:nvSpPr>
        <p:spPr>
          <a:xfrm>
            <a:off x="6462941" y="3091389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9" name="Ovale 88">
            <a:extLst>
              <a:ext uri="{FF2B5EF4-FFF2-40B4-BE49-F238E27FC236}">
                <a16:creationId xmlns:a16="http://schemas.microsoft.com/office/drawing/2014/main" id="{44960C06-1A8C-0246-A9F5-EC82A5A7976F}"/>
              </a:ext>
            </a:extLst>
          </p:cNvPr>
          <p:cNvSpPr/>
          <p:nvPr/>
        </p:nvSpPr>
        <p:spPr>
          <a:xfrm>
            <a:off x="6417941" y="3046389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93" name="Connettore 1 92">
            <a:extLst>
              <a:ext uri="{FF2B5EF4-FFF2-40B4-BE49-F238E27FC236}">
                <a16:creationId xmlns:a16="http://schemas.microsoft.com/office/drawing/2014/main" id="{2C0D08F7-DEB9-EF40-8906-D1E22F037566}"/>
              </a:ext>
            </a:extLst>
          </p:cNvPr>
          <p:cNvCxnSpPr>
            <a:cxnSpLocks/>
          </p:cNvCxnSpPr>
          <p:nvPr/>
        </p:nvCxnSpPr>
        <p:spPr>
          <a:xfrm flipV="1">
            <a:off x="6959600" y="2225636"/>
            <a:ext cx="0" cy="26027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1 95">
            <a:extLst>
              <a:ext uri="{FF2B5EF4-FFF2-40B4-BE49-F238E27FC236}">
                <a16:creationId xmlns:a16="http://schemas.microsoft.com/office/drawing/2014/main" id="{90B7DE37-3D0A-E347-8EC2-8C1EBBFC5623}"/>
              </a:ext>
            </a:extLst>
          </p:cNvPr>
          <p:cNvCxnSpPr>
            <a:cxnSpLocks/>
          </p:cNvCxnSpPr>
          <p:nvPr/>
        </p:nvCxnSpPr>
        <p:spPr>
          <a:xfrm>
            <a:off x="4925454" y="2225637"/>
            <a:ext cx="20341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CAE2ED3A-BEAB-9347-AA89-274F66F9A71E}"/>
              </a:ext>
            </a:extLst>
          </p:cNvPr>
          <p:cNvCxnSpPr>
            <a:cxnSpLocks/>
          </p:cNvCxnSpPr>
          <p:nvPr/>
        </p:nvCxnSpPr>
        <p:spPr>
          <a:xfrm>
            <a:off x="4916531" y="2225636"/>
            <a:ext cx="0" cy="1765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1F0B6C36-C3C9-4935-AE6F-0F48D9B6D24D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5" name="Freccia a destra 64">
            <a:extLst>
              <a:ext uri="{FF2B5EF4-FFF2-40B4-BE49-F238E27FC236}">
                <a16:creationId xmlns:a16="http://schemas.microsoft.com/office/drawing/2014/main" id="{BFEE7D39-3CB0-4309-BEE7-86541F8BA2B1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2FE5B726-6B6A-49DF-AA1F-337601B79C5A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73543C6-32D3-4090-A504-0EDB65451EC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E787622-E9B2-4C5B-8E1C-BFE5F3D0B2C5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D24B982D-04DD-45DC-B3CE-98AAF8B54F3D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43279B15-C945-4CA7-9F58-85867A2BFFF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4723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C7C8E843-598B-452B-8AFE-7C0EE95A44DF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EBAB8E10-1C73-44B0-9652-6CCD7D0B35BD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63BA7935-85FC-4E7C-9C21-BF0046693A9B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5221E15C-C46F-45B3-BEE6-CE8504C4E7AA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2031B70-BE3C-4773-AF62-1B2C5FF21A0C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53" name="Freccia a destra 52">
            <a:extLst>
              <a:ext uri="{FF2B5EF4-FFF2-40B4-BE49-F238E27FC236}">
                <a16:creationId xmlns:a16="http://schemas.microsoft.com/office/drawing/2014/main" id="{46F7D426-B6D8-4571-8C3C-812410162BE3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Freccia a destra 53">
            <a:extLst>
              <a:ext uri="{FF2B5EF4-FFF2-40B4-BE49-F238E27FC236}">
                <a16:creationId xmlns:a16="http://schemas.microsoft.com/office/drawing/2014/main" id="{6ECA3A2F-E4C5-437A-97C3-8617FEC86DE6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6DBDB3-C026-4941-9E16-1C3526600511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A138FC-1F68-4E77-9094-271A1CD680CE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B8121BF8-6340-441E-BE01-0B93FE514A5F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45F0B5-8FD8-4952-9BE0-D24A8CC48012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7BF22D7-11F9-44D2-A93F-E4AAF22FE291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452CC82-116E-42B4-99B0-FA7C0F423C83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D15610D2-A5DE-4730-ABD4-A2185AFD0470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53AE95AD-4F95-416F-BCE5-9E9BB4F937F8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6A516A-ADF9-D44D-AA46-223360E27BCE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98FB9A-7F55-1742-A18D-71EED5395480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570339-C8A2-9844-8474-37D3C85E284B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78A218-FD2C-104C-926E-17AE22D4C3C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ED4CD5-1312-4C49-9B6E-58EBAE20A91B}"/>
                </a:ext>
              </a:extLst>
            </p:cNvPr>
            <p:cNvSpPr txBox="1"/>
            <p:nvPr/>
          </p:nvSpPr>
          <p:spPr>
            <a:xfrm>
              <a:off x="6545331" y="2704919"/>
              <a:ext cx="2279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“Custom”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1415D8-AB70-5046-87F2-31F20C30706A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D46E3E76-BAAC-644C-B921-401813535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5A6B72AA-15DB-B44F-BCFD-73DF66925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798" y="2105964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7A8C66-C26C-1A4E-9E83-02099A438052}"/>
              </a:ext>
            </a:extLst>
          </p:cNvPr>
          <p:cNvCxnSpPr>
            <a:cxnSpLocks/>
          </p:cNvCxnSpPr>
          <p:nvPr/>
        </p:nvCxnSpPr>
        <p:spPr>
          <a:xfrm flipV="1">
            <a:off x="4658544" y="1919499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562F46-2CD0-6A4C-875D-52D44D3D6401}"/>
              </a:ext>
            </a:extLst>
          </p:cNvPr>
          <p:cNvSpPr txBox="1"/>
          <p:nvPr/>
        </p:nvSpPr>
        <p:spPr>
          <a:xfrm>
            <a:off x="6217064" y="724716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IT" dirty="0"/>
              <a:t>eference per SUS e SUMI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C84157-1256-1B43-AAB5-09BF621DB63E}"/>
              </a:ext>
            </a:extLst>
          </p:cNvPr>
          <p:cNvSpPr txBox="1"/>
          <p:nvPr/>
        </p:nvSpPr>
        <p:spPr>
          <a:xfrm>
            <a:off x="6538365" y="275129"/>
            <a:ext cx="127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IT" dirty="0"/>
              <a:t>ikert scale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FD7630-6DEA-7943-A99C-AFEF01DB6C07}"/>
              </a:ext>
            </a:extLst>
          </p:cNvPr>
          <p:cNvSpPr txBox="1"/>
          <p:nvPr/>
        </p:nvSpPr>
        <p:spPr>
          <a:xfrm>
            <a:off x="1716292" y="459795"/>
            <a:ext cx="4005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IT" dirty="0"/>
              <a:t>nalisi frequenze di risposta per bambini</a:t>
            </a:r>
          </a:p>
          <a:p>
            <a:r>
              <a:rPr lang="en-GB" dirty="0"/>
              <a:t>S</a:t>
            </a:r>
            <a:r>
              <a:rPr lang="en-IT" dirty="0"/>
              <a:t>us e sumi come valutiamo risposte</a:t>
            </a:r>
          </a:p>
          <a:p>
            <a:endParaRPr lang="en-IT" dirty="0"/>
          </a:p>
          <a:p>
            <a:r>
              <a:rPr lang="en-IT" dirty="0"/>
              <a:t>“raccolta pareri qualitativi”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0B10A8-A214-4934-9F33-404661EAA5A9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7D89B5B2-C2B0-4E97-8A72-D1B7ED57BD72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5724D79-22F8-4B2A-9BB7-F06BBD2A905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BB71188-349F-4C15-933B-E32223A80A3D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6551ABB-9AC7-4DA4-82FA-EA12F8163FDE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F0154ADA-D7DD-4D57-87B8-012295218A06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918C1FD2-BF8D-402D-B679-16F41AFF333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5709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4273-7688-664F-AA3A-46BF932F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9B25CE-F1C4-1244-8AFB-01EECD2C248D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252901-F313-D84B-B105-D094C8C41F9C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60A0CC-021F-F946-BEC5-F17F9688211B}"/>
              </a:ext>
            </a:extLst>
          </p:cNvPr>
          <p:cNvSpPr/>
          <p:nvPr/>
        </p:nvSpPr>
        <p:spPr>
          <a:xfrm>
            <a:off x="1262358" y="3387014"/>
            <a:ext cx="6287511" cy="26739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A3592-F109-7C45-89FB-14B720584FE2}"/>
              </a:ext>
            </a:extLst>
          </p:cNvPr>
          <p:cNvSpPr txBox="1"/>
          <p:nvPr/>
        </p:nvSpPr>
        <p:spPr>
          <a:xfrm>
            <a:off x="2911365" y="3569527"/>
            <a:ext cx="332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Traduzione delle funzionali teniche in specifiche tecniche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25201-1CC1-9547-B274-88E3A8D24885}"/>
              </a:ext>
            </a:extLst>
          </p:cNvPr>
          <p:cNvSpPr txBox="1"/>
          <p:nvPr/>
        </p:nvSpPr>
        <p:spPr>
          <a:xfrm>
            <a:off x="5897687" y="4827225"/>
            <a:ext cx="98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Sviluppo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992AA-5A99-B446-AE15-C76687762826}"/>
              </a:ext>
            </a:extLst>
          </p:cNvPr>
          <p:cNvSpPr txBox="1"/>
          <p:nvPr/>
        </p:nvSpPr>
        <p:spPr>
          <a:xfrm>
            <a:off x="1685283" y="4859014"/>
            <a:ext cx="2973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Test di usabilità a bambini, pscicologi e maestre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A94EB-5028-8F4D-BC57-21FB1ED1DC38}"/>
              </a:ext>
            </a:extLst>
          </p:cNvPr>
          <p:cNvCxnSpPr>
            <a:cxnSpLocks/>
          </p:cNvCxnSpPr>
          <p:nvPr/>
        </p:nvCxnSpPr>
        <p:spPr>
          <a:xfrm>
            <a:off x="5897687" y="4147062"/>
            <a:ext cx="487909" cy="637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008F3B-A704-1D44-B1F7-9A1BA50E7B94}"/>
              </a:ext>
            </a:extLst>
          </p:cNvPr>
          <p:cNvCxnSpPr>
            <a:cxnSpLocks/>
          </p:cNvCxnSpPr>
          <p:nvPr/>
        </p:nvCxnSpPr>
        <p:spPr>
          <a:xfrm flipH="1">
            <a:off x="4337331" y="5196557"/>
            <a:ext cx="1480842" cy="165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964522-7F03-EB41-9156-80D2BF193C18}"/>
              </a:ext>
            </a:extLst>
          </p:cNvPr>
          <p:cNvCxnSpPr>
            <a:cxnSpLocks/>
          </p:cNvCxnSpPr>
          <p:nvPr/>
        </p:nvCxnSpPr>
        <p:spPr>
          <a:xfrm flipV="1">
            <a:off x="2261107" y="4014851"/>
            <a:ext cx="571105" cy="70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35F0A2-B915-D249-8061-E1AC73C90D0E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97777D-9DE6-7B48-AAC2-3888A1636D0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424DDD-2E15-3448-97D8-79D1DEAE321D}"/>
                </a:ext>
              </a:extLst>
            </p:cNvPr>
            <p:cNvSpPr txBox="1"/>
            <p:nvPr/>
          </p:nvSpPr>
          <p:spPr>
            <a:xfrm>
              <a:off x="6545331" y="2704919"/>
              <a:ext cx="2009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BVSCO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FFB26C-A587-914B-850C-4B85FBBBF6F4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437FD7E-F102-924B-A6F0-78CC96E81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84B076C7-AC63-774B-91F4-BAD0F6901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08" y="2743858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649EA3-1036-A34E-9537-C6EC76B38015}"/>
              </a:ext>
            </a:extLst>
          </p:cNvPr>
          <p:cNvCxnSpPr>
            <a:cxnSpLocks/>
          </p:cNvCxnSpPr>
          <p:nvPr/>
        </p:nvCxnSpPr>
        <p:spPr>
          <a:xfrm flipV="1">
            <a:off x="4658544" y="2103645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41D3031-55B8-1E40-91C2-CAEC09B8222F}"/>
              </a:ext>
            </a:extLst>
          </p:cNvPr>
          <p:cNvSpPr txBox="1"/>
          <p:nvPr/>
        </p:nvSpPr>
        <p:spPr>
          <a:xfrm>
            <a:off x="0" y="5502170"/>
            <a:ext cx="256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IT" dirty="0"/>
              <a:t>on più design a cascata ( vecchio)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5F6C27B-C218-453A-8C7C-4A4D1DA4065F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59EAED2F-04EB-4EEE-B1FB-32EFE8AB30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0B0BB20-3FFD-4E59-AB91-9C87EBD61F0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E2870EA-9459-4A2F-B1C6-9750FB9214DE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F1B963C-2FFE-40EB-BFCD-B07ED9FBAA30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5F114295-20BA-406E-B366-517E6EFB98AE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DFBDF27D-E483-4096-9F6C-12B5C25BF97D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479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C700F2-3DCA-4D64-9725-3BE196DA6084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2DD52092-B0A3-489A-AF37-DC6E497558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BDEE6A-8A50-4ABB-B99F-D0F4E836483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C097F7-AE01-4AAF-85F7-769640553781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E4D2731-5731-409C-8DE4-AA72D642D941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023BCCA-1726-4FF6-9278-562628C217E7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55F4DD89-8CBA-4D98-8D36-52732D6DBD1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A77D7D-6A58-3F42-9483-EF44CD1F9FBB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 dirty="0"/>
              <a:t>Euristica di Nielsen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B0114-5D7A-284B-A4D7-82389E1D0C82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BE6F3-47E4-1F4E-901A-0F5DCC074C5F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6DD5A-3F64-224B-A946-6DDA81E430B2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698391CD-F18D-8D4C-AEB2-BBFAA9EE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66AFD1-2F2C-426D-AD6F-358DBFF2176A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7D8B72F6-4673-42F8-9806-66786C98C9BB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5C303AE-8B3A-490A-B3FE-74D4D62949F5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908C9A4-7D98-4AB7-90E3-DC37C446D173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706E260-E646-4C68-8C58-C38FB8B7BC48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77C25B89-E3AD-4398-B4D1-B4CD3A2069A3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1B3DB1FE-DB0A-4EFC-A4DF-3A3DCA564F90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6815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78079B-C0D1-C744-823B-19671FC3E96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D1DE415B-A29A-4F1F-BA9D-EB4973EEBA2B}"/>
              </a:ext>
            </a:extLst>
          </p:cNvPr>
          <p:cNvGrpSpPr/>
          <p:nvPr/>
        </p:nvGrpSpPr>
        <p:grpSpPr>
          <a:xfrm>
            <a:off x="2977870" y="1365848"/>
            <a:ext cx="3349891" cy="939677"/>
            <a:chOff x="2977870" y="1365848"/>
            <a:chExt cx="3349891" cy="9396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35239F-3DDD-3144-9BCC-EA8AEB59F6E7}"/>
                </a:ext>
              </a:extLst>
            </p:cNvPr>
            <p:cNvSpPr txBox="1"/>
            <p:nvPr/>
          </p:nvSpPr>
          <p:spPr>
            <a:xfrm>
              <a:off x="2977870" y="1365848"/>
              <a:ext cx="3349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 Visibilità dello stato del sistma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17B015-86B0-7E43-871B-3D239FEF6BFD}"/>
                </a:ext>
              </a:extLst>
            </p:cNvPr>
            <p:cNvSpPr txBox="1"/>
            <p:nvPr/>
          </p:nvSpPr>
          <p:spPr>
            <a:xfrm>
              <a:off x="2977870" y="1626990"/>
              <a:ext cx="2326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#2 Aderenza alla realtà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5B3DD7-DCB8-444F-AC67-AB83F2D2359E}"/>
                </a:ext>
              </a:extLst>
            </p:cNvPr>
            <p:cNvSpPr txBox="1"/>
            <p:nvPr/>
          </p:nvSpPr>
          <p:spPr>
            <a:xfrm>
              <a:off x="2977870" y="1936193"/>
              <a:ext cx="31638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#8 Estetica e design minimalista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9092AF-184B-6944-BD06-0FC503F3996C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920B8-A9FE-A34E-9530-F61FDE19A2A3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C9D6B5-14B4-3F4C-B6E7-7DC9E116265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F02D5C-964E-434A-B388-2AB64FD2B9D3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C9C851EC-4F05-6B44-B7F5-D72D99910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FB24C0D2-D16C-BB42-BAB6-0971E441C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C6D915C-D313-427B-8A43-CF2B9EA73801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803DEBF0-8952-4530-9E6E-B39D5780182A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15F38D5-B4C6-49FA-BD57-EC3D4B68E628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C0E4701-E4D5-4070-8BAC-886B7E79DB7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F17BD4C-7F6B-42BC-8581-2D27DBD92FA0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0359D6BF-1144-4E7C-A5CE-4F516A991FF8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35ED3743-ADD1-4ADA-B18A-7FF26CC7B784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858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AC38A6-9CCD-DD47-9D13-B209B107C1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C4A5B-9AED-FC44-88EC-FB2E503ECF31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C8F06-DD89-B642-ACD6-3BC469562A7C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ED7BB-64BB-1F49-BFEE-19385E65F2FA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E4E8789D-40CE-4428-8748-C639ECC33ABF}"/>
              </a:ext>
            </a:extLst>
          </p:cNvPr>
          <p:cNvGrpSpPr/>
          <p:nvPr/>
        </p:nvGrpSpPr>
        <p:grpSpPr>
          <a:xfrm>
            <a:off x="3509227" y="5367271"/>
            <a:ext cx="3111063" cy="630530"/>
            <a:chOff x="2873646" y="5313204"/>
            <a:chExt cx="3111063" cy="6305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58C549-F63A-8048-98E2-BAA3DCC95B92}"/>
                </a:ext>
              </a:extLst>
            </p:cNvPr>
            <p:cNvSpPr txBox="1"/>
            <p:nvPr/>
          </p:nvSpPr>
          <p:spPr>
            <a:xfrm>
              <a:off x="2873646" y="5313204"/>
              <a:ext cx="3111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#3 Libertà d’azione per l’utente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801C83-637E-3840-9692-679300BCCF11}"/>
                </a:ext>
              </a:extLst>
            </p:cNvPr>
            <p:cNvSpPr txBox="1"/>
            <p:nvPr/>
          </p:nvSpPr>
          <p:spPr>
            <a:xfrm>
              <a:off x="2873646" y="5574402"/>
              <a:ext cx="2912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#9 Errori per aiutare l’utente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686ABB-E790-F843-BF9B-DB9EC655BB74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6E46B9-D45A-8E47-9B57-6373297B4426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4E3458-9318-6A4A-9B10-72BA4BAB523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509393-2E35-BA48-A1A8-FCCA746FC470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72730CA8-E2AE-0646-B04E-23F2B8938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AE1BEE02-16D3-B046-8453-4A286E9C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D8B01D4A-EDC2-0A45-A2BC-92180CE25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20" y="3843086"/>
            <a:ext cx="2873646" cy="203718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FC54E11-E660-470E-AAE3-35B1B0FA20B1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5A4367C-493B-413C-B30B-A482F150F26F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F9E4C2E-DC40-4F38-BDFE-B12624D6C5F3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146FACC-E474-4691-90B3-FC521A0D0B27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210B11B-60E4-46A0-A5AF-80438628CFAB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5788F016-13B7-4B14-A1B2-265AB46480C1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6D673104-555D-4E24-B1D4-8A22A549C917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0649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4EDC0-01BD-D84B-BB33-EC902C33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ENGAGEMENT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E7534-4FE8-6148-BF89-19C6C2510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che creaimo sono inseriti in una trama più complessa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4790D-430E-944C-8D45-2573344E2D9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8A67AD-0FD0-1F48-97F6-46F80B1FE9D8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3315173-90A5-49AF-A9E4-4E68C3463499}"/>
              </a:ext>
            </a:extLst>
          </p:cNvPr>
          <p:cNvSpPr txBox="1"/>
          <p:nvPr/>
        </p:nvSpPr>
        <p:spPr>
          <a:xfrm>
            <a:off x="0" y="634298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4AC036BA-DD4A-4DEE-8B61-71BEB0AEBF3A}"/>
              </a:ext>
            </a:extLst>
          </p:cNvPr>
          <p:cNvSpPr/>
          <p:nvPr/>
        </p:nvSpPr>
        <p:spPr>
          <a:xfrm>
            <a:off x="872290" y="7275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3DDE444-1A16-4372-BA53-31450DD2FD0B}"/>
              </a:ext>
            </a:extLst>
          </p:cNvPr>
          <p:cNvSpPr txBox="1"/>
          <p:nvPr/>
        </p:nvSpPr>
        <p:spPr>
          <a:xfrm>
            <a:off x="1687843" y="628698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A0786AA-4418-467F-8591-4282CFF30F0F}"/>
              </a:ext>
            </a:extLst>
          </p:cNvPr>
          <p:cNvSpPr txBox="1"/>
          <p:nvPr/>
        </p:nvSpPr>
        <p:spPr>
          <a:xfrm>
            <a:off x="3344888" y="634298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B9310B2-E592-479E-9409-761FA1885068}"/>
              </a:ext>
            </a:extLst>
          </p:cNvPr>
          <p:cNvSpPr txBox="1"/>
          <p:nvPr/>
        </p:nvSpPr>
        <p:spPr>
          <a:xfrm>
            <a:off x="5064759" y="637687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576CCE4D-1AAD-49B1-BD9C-BD3F5B1ECAAD}"/>
              </a:ext>
            </a:extLst>
          </p:cNvPr>
          <p:cNvSpPr/>
          <p:nvPr/>
        </p:nvSpPr>
        <p:spPr>
          <a:xfrm>
            <a:off x="4205065" y="68300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3823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C2AFAD-B979-734C-9D6A-00CAAEE0D09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BC2676-FCA7-4C41-80DA-DBAD4F00DDF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D394C-9333-B84B-BC24-78E0C889DAAA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A8A2A9-597A-B64E-953B-0C629E6B5B97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1171520-AD60-5C4D-A75B-F2D78E970EFE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FCE673C-84AB-B344-84AD-08C8B3F03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089F60-FE97-924E-A4BE-EA0B2C51FAAC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2FB955-3510-134F-A246-1F88D3CE739E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FBE921E4-5524-0F40-9E9F-FC467E8CA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DFF9583F-7F7F-D14E-BD3C-D5FBC426A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11B82B21-1349-E246-950E-4B9066698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57ADCB-BB63-9F48-B82D-F22041C8EA9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D01D33-C9EE-534D-8C14-CD5241CD0C71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D55024-C554-AF43-9E0D-E35E7A7A582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6C3A958-E4BA-441D-A78D-0FD92923B507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B3181392-E507-4C96-BB5A-9C9E85CCEB6A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2EDD77C-18EA-4A81-81A4-863BD827D379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13B170C-47A0-4FC0-A4C4-B100BC3A97E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FD511D8-401A-45C4-8870-DD6BBE0E5649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F9E56A25-BA3D-4F08-BA50-26CA08B20A6B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7446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B25BF2-A1BF-2546-B5EF-260E8A5BDDD2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EBBF3-19FD-6341-8F6F-315E4AD9668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7A7E24-19FB-6549-A7FD-E154551DF3E1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6B56C81-CFB5-8A4E-A1C0-052204472DB7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AD024A6-C963-2344-A1DC-3056E3D4D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816795-686A-554D-B3C5-ACB34FFB2AF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491724-00D5-BE4D-9BD7-E16054ED4414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247A043-FF4D-8B43-BE34-CA6F36DEF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426A3888-BA07-824C-BBF5-22700A138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237B23B5-84E9-C542-9ABD-D8018F6EFA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8FE447-B877-4649-ACA2-64B4BD693DA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B8C670-3F95-5040-8FAF-33DB046BBE63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AE2A77-8AD6-5C4B-A559-14D4636AE43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8" name="Picture 8">
            <a:extLst>
              <a:ext uri="{FF2B5EF4-FFF2-40B4-BE49-F238E27FC236}">
                <a16:creationId xmlns:a16="http://schemas.microsoft.com/office/drawing/2014/main" id="{DB36B6A6-9A1D-A149-B9B7-E83AC201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D685F551-11D4-3D4C-AFE7-26E253A45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C07EB93-3F92-3244-A348-E6EC13883983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D402B-3B78-EF45-88E7-3FD915EF11CA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2A527E-7054-D144-B7FC-9CD0B42CD444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E504A7-E992-A14F-AAFC-5ECD0D57BAEC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6BB714-34B6-2548-A0B9-63E99984349A}"/>
              </a:ext>
            </a:extLst>
          </p:cNvPr>
          <p:cNvSpPr txBox="1"/>
          <p:nvPr/>
        </p:nvSpPr>
        <p:spPr>
          <a:xfrm>
            <a:off x="6220048" y="2033701"/>
            <a:ext cx="3214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>
                <a:solidFill>
                  <a:schemeClr val="accent6">
                    <a:lumMod val="75000"/>
                  </a:schemeClr>
                </a:solidFill>
                <a:latin typeface="BLAIRMDITC TT MEDIUM" pitchFamily="2" charset="0"/>
                <a:cs typeface="Apple Chancery" panose="03020702040506060504" pitchFamily="66" charset="-79"/>
              </a:rPr>
              <a:t>SCHOOL VALLEY 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207F58D-E022-4265-BABF-0D7C68DC4635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67AFA448-69B8-457D-AFD8-C551DE620E36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E947A34-C510-4524-A0E7-86CF0070FB6F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635DA11-4C4A-4DC7-B0C4-558AAD1B9289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F366CD4-CF26-4592-851B-B5D166AAF464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5A973AA9-4A32-40B2-81AA-4E6AE6101C00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0284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DIAGRAMMA DI GANTT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lang="en-GB"/>
          </a:p>
        </p:txBody>
      </p:sp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873A02-DA99-3944-94E9-C3DBD2D2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87"/>
            <a:ext cx="9144000" cy="4834901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25A21B2-CB98-9547-AE82-D836EA59495F}"/>
              </a:ext>
            </a:extLst>
          </p:cNvPr>
          <p:cNvSpPr/>
          <p:nvPr/>
        </p:nvSpPr>
        <p:spPr>
          <a:xfrm>
            <a:off x="0" y="1268186"/>
            <a:ext cx="5295014" cy="6741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solidFill>
                  <a:schemeClr val="tx1"/>
                </a:solidFill>
                <a:ea typeface="Arial"/>
                <a:cs typeface="Arial"/>
              </a:rPr>
              <a:t>Serious</a:t>
            </a:r>
            <a:r>
              <a:rPr lang="it-IT" b="1">
                <a:solidFill>
                  <a:schemeClr val="tx1"/>
                </a:solidFill>
                <a:ea typeface="Arial"/>
                <a:cs typeface="Arial"/>
              </a:rPr>
              <a:t> games per disturbi specifici dell’apprendimento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FF115E0-48AF-6D49-B3B3-A40C6159A14A}"/>
              </a:ext>
            </a:extLst>
          </p:cNvPr>
          <p:cNvCxnSpPr>
            <a:cxnSpLocks/>
          </p:cNvCxnSpPr>
          <p:nvPr/>
        </p:nvCxnSpPr>
        <p:spPr>
          <a:xfrm>
            <a:off x="7483445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210627A-02A9-114B-8C5E-BBFC3B8A62AE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7;p18">
            <a:extLst>
              <a:ext uri="{FF2B5EF4-FFF2-40B4-BE49-F238E27FC236}">
                <a16:creationId xmlns:a16="http://schemas.microsoft.com/office/drawing/2014/main" id="{09801648-AD26-4646-9073-5F48CAF4A8F2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7;p18">
            <a:extLst>
              <a:ext uri="{FF2B5EF4-FFF2-40B4-BE49-F238E27FC236}">
                <a16:creationId xmlns:a16="http://schemas.microsoft.com/office/drawing/2014/main" id="{B4D448FB-5BEB-BA48-BFDE-423A1443F5BC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17;p18">
            <a:extLst>
              <a:ext uri="{FF2B5EF4-FFF2-40B4-BE49-F238E27FC236}">
                <a16:creationId xmlns:a16="http://schemas.microsoft.com/office/drawing/2014/main" id="{064056A9-9C17-AA42-B64A-7669C20B7D24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04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84B3D-0DBA-4B81-8F21-39414557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C3433D-86F4-4793-86A8-7016428ED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3315"/>
            <a:ext cx="9144000" cy="4872789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it-IT" dirty="0"/>
              <a:t>Stato dell’arte e obiettivi</a:t>
            </a:r>
          </a:p>
          <a:p>
            <a:pPr marL="342900" indent="-342900">
              <a:buFontTx/>
              <a:buChar char="-"/>
            </a:pPr>
            <a:r>
              <a:rPr lang="it-IT" dirty="0"/>
              <a:t>La cosa delle due colonne dicendo a che punto siamo arrivati di ogni gioco, in cui si presenta i giochi e si dice cosa abbiamo fatto. (sviluppo gioco, specifiche funzionale, game design, prova su utenti, implementazione, 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Case </a:t>
            </a:r>
            <a:r>
              <a:rPr lang="it-IT" dirty="0" err="1"/>
              <a:t>diagram</a:t>
            </a:r>
            <a:r>
              <a:rPr lang="it-IT" dirty="0"/>
              <a:t> di entrambi</a:t>
            </a:r>
          </a:p>
          <a:p>
            <a:pPr marL="342900" indent="-342900">
              <a:buFontTx/>
              <a:buChar char="-"/>
            </a:pPr>
            <a:r>
              <a:rPr lang="it-IT" dirty="0"/>
              <a:t>Spiegazione dei  Software utilizzati (</a:t>
            </a:r>
            <a:r>
              <a:rPr lang="it-IT" dirty="0" err="1"/>
              <a:t>unity</a:t>
            </a:r>
            <a:r>
              <a:rPr lang="it-IT" dirty="0"/>
              <a:t>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accorciato di </a:t>
            </a:r>
            <a:r>
              <a:rPr lang="it-IT" dirty="0" err="1"/>
              <a:t>syllable</a:t>
            </a:r>
            <a:r>
              <a:rPr lang="it-IT" dirty="0"/>
              <a:t> game (dici le cose del gioco con accanto le euristiche(</a:t>
            </a:r>
            <a:r>
              <a:rPr lang="it-IT" dirty="0" err="1"/>
              <a:t>abbiamoo</a:t>
            </a:r>
            <a:r>
              <a:rPr lang="it-IT" dirty="0"/>
              <a:t> messo le cornici alle immagini, abbiamo fatto questo </a:t>
            </a:r>
            <a:r>
              <a:rPr lang="it-IT" dirty="0" err="1"/>
              <a:t>perche</a:t>
            </a:r>
            <a:r>
              <a:rPr lang="it-IT" dirty="0"/>
              <a:t> questo, tutorial, popup…))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di </a:t>
            </a:r>
            <a:r>
              <a:rPr lang="it-IT" dirty="0" err="1"/>
              <a:t>number</a:t>
            </a:r>
            <a:r>
              <a:rPr lang="it-IT" dirty="0"/>
              <a:t> game (disegnino di </a:t>
            </a:r>
            <a:r>
              <a:rPr lang="it-IT" dirty="0" err="1"/>
              <a:t>nick</a:t>
            </a:r>
            <a:r>
              <a:rPr lang="it-IT" dirty="0"/>
              <a:t>)</a:t>
            </a:r>
          </a:p>
          <a:p>
            <a:pPr marL="342900" indent="-342900">
              <a:buFontTx/>
              <a:buChar char="-"/>
            </a:pPr>
            <a:r>
              <a:rPr lang="it-IT" dirty="0"/>
              <a:t>Dire come funziona </a:t>
            </a:r>
            <a:r>
              <a:rPr lang="it-IT" dirty="0" err="1"/>
              <a:t>syllable</a:t>
            </a:r>
            <a:r>
              <a:rPr lang="it-IT" dirty="0"/>
              <a:t> game (è un drag and drop, abbiamo scritto codici per prendere le parole </a:t>
            </a:r>
            <a:r>
              <a:rPr lang="it-IT" dirty="0" err="1"/>
              <a:t>dall’excel</a:t>
            </a:r>
            <a:r>
              <a:rPr lang="it-IT" dirty="0"/>
              <a:t>, si passano le informazioni tra scene, crea le carte con le immagini che abbiamo scaricato, i suoni, il salvataggio dei dati dal database…)</a:t>
            </a:r>
          </a:p>
          <a:p>
            <a:pPr marL="342900" indent="-342900">
              <a:buFontTx/>
              <a:buChar char="-"/>
            </a:pPr>
            <a:r>
              <a:rPr lang="it-IT" dirty="0" err="1"/>
              <a:t>Usability</a:t>
            </a:r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/>
              <a:t>Euristiche </a:t>
            </a:r>
          </a:p>
          <a:p>
            <a:pPr marL="342900" indent="-342900">
              <a:buFontTx/>
              <a:buChar char="-"/>
            </a:pPr>
            <a:r>
              <a:rPr lang="it-IT" dirty="0"/>
              <a:t>Engagement</a:t>
            </a:r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6816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B449C58-AEEB-4B8E-9DD4-2CF1F045BB3D}"/>
              </a:ext>
            </a:extLst>
          </p:cNvPr>
          <p:cNvSpPr txBox="1"/>
          <p:nvPr/>
        </p:nvSpPr>
        <p:spPr>
          <a:xfrm>
            <a:off x="0" y="603047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D156964D-FE8A-4ADE-9CA4-4E8785CF7673}"/>
              </a:ext>
            </a:extLst>
          </p:cNvPr>
          <p:cNvSpPr/>
          <p:nvPr/>
        </p:nvSpPr>
        <p:spPr>
          <a:xfrm>
            <a:off x="872290" y="69632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B7CE105-CFFE-48AF-82D4-92241ED5D912}"/>
              </a:ext>
            </a:extLst>
          </p:cNvPr>
          <p:cNvSpPr txBox="1"/>
          <p:nvPr/>
        </p:nvSpPr>
        <p:spPr>
          <a:xfrm>
            <a:off x="1687843" y="597447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62D4AC9-0606-4A03-9227-3DF2A7BE8F7B}"/>
              </a:ext>
            </a:extLst>
          </p:cNvPr>
          <p:cNvSpPr txBox="1"/>
          <p:nvPr/>
        </p:nvSpPr>
        <p:spPr>
          <a:xfrm>
            <a:off x="3344888" y="603047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1D45399-025B-4B09-8B84-07A6ED3A5C8F}"/>
              </a:ext>
            </a:extLst>
          </p:cNvPr>
          <p:cNvSpPr txBox="1"/>
          <p:nvPr/>
        </p:nvSpPr>
        <p:spPr>
          <a:xfrm>
            <a:off x="5064759" y="606436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63E702D5-91E6-4D32-AD5C-527A70CC0BE7}"/>
              </a:ext>
            </a:extLst>
          </p:cNvPr>
          <p:cNvSpPr/>
          <p:nvPr/>
        </p:nvSpPr>
        <p:spPr>
          <a:xfrm>
            <a:off x="2536358" y="69072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05319F39-4B11-4252-9EBC-8064CC9B78E3}"/>
              </a:ext>
            </a:extLst>
          </p:cNvPr>
          <p:cNvSpPr/>
          <p:nvPr/>
        </p:nvSpPr>
        <p:spPr>
          <a:xfrm>
            <a:off x="4205065" y="65175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382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100933" y="3365052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B75079-992E-48C8-BBFA-B6379AB8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5499FCB-D577-4A94-9899-5D15E06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7B48F84-15BE-4F74-A8AC-22225A9C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  <p:sp>
        <p:nvSpPr>
          <p:cNvPr id="26" name="CasellaDiTesto 23">
            <a:extLst>
              <a:ext uri="{FF2B5EF4-FFF2-40B4-BE49-F238E27FC236}">
                <a16:creationId xmlns:a16="http://schemas.microsoft.com/office/drawing/2014/main" id="{75584C10-4631-FD4C-B63E-8D4B09F323CB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5A13389-929E-4F67-9EE7-922381AD1380}"/>
              </a:ext>
            </a:extLst>
          </p:cNvPr>
          <p:cNvSpPr txBox="1"/>
          <p:nvPr/>
        </p:nvSpPr>
        <p:spPr>
          <a:xfrm>
            <a:off x="0" y="688255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DF19237A-F3C5-4AE7-8F6B-4F8D95B53C4A}"/>
              </a:ext>
            </a:extLst>
          </p:cNvPr>
          <p:cNvSpPr/>
          <p:nvPr/>
        </p:nvSpPr>
        <p:spPr>
          <a:xfrm>
            <a:off x="872290" y="78153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5F386CA-89E3-408A-B6B4-A6F9A5935359}"/>
              </a:ext>
            </a:extLst>
          </p:cNvPr>
          <p:cNvSpPr txBox="1"/>
          <p:nvPr/>
        </p:nvSpPr>
        <p:spPr>
          <a:xfrm>
            <a:off x="1687843" y="682655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7BA3602-39F0-41DB-B2BF-EBAF0ACA4165}"/>
              </a:ext>
            </a:extLst>
          </p:cNvPr>
          <p:cNvSpPr txBox="1"/>
          <p:nvPr/>
        </p:nvSpPr>
        <p:spPr>
          <a:xfrm>
            <a:off x="3344888" y="688255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A5463B3-2E0F-495B-89F7-3ACF69CE2038}"/>
              </a:ext>
            </a:extLst>
          </p:cNvPr>
          <p:cNvSpPr txBox="1"/>
          <p:nvPr/>
        </p:nvSpPr>
        <p:spPr>
          <a:xfrm>
            <a:off x="5064759" y="691644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37" name="Freccia a destra 36">
            <a:extLst>
              <a:ext uri="{FF2B5EF4-FFF2-40B4-BE49-F238E27FC236}">
                <a16:creationId xmlns:a16="http://schemas.microsoft.com/office/drawing/2014/main" id="{BAF5191E-1934-4D35-BA32-FD0E4F680A92}"/>
              </a:ext>
            </a:extLst>
          </p:cNvPr>
          <p:cNvSpPr/>
          <p:nvPr/>
        </p:nvSpPr>
        <p:spPr>
          <a:xfrm>
            <a:off x="2536358" y="77593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Freccia a destra 37">
            <a:extLst>
              <a:ext uri="{FF2B5EF4-FFF2-40B4-BE49-F238E27FC236}">
                <a16:creationId xmlns:a16="http://schemas.microsoft.com/office/drawing/2014/main" id="{80BAAE63-528E-41C3-B9A7-B286768861B5}"/>
              </a:ext>
            </a:extLst>
          </p:cNvPr>
          <p:cNvSpPr/>
          <p:nvPr/>
        </p:nvSpPr>
        <p:spPr>
          <a:xfrm>
            <a:off x="4205065" y="73696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6310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FA81287-77CC-442C-860B-2DD12A97CD4D}"/>
              </a:ext>
            </a:extLst>
          </p:cNvPr>
          <p:cNvSpPr txBox="1"/>
          <p:nvPr/>
        </p:nvSpPr>
        <p:spPr>
          <a:xfrm>
            <a:off x="0" y="66474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712D9445-71E5-476B-8FFC-E051345E1297}"/>
              </a:ext>
            </a:extLst>
          </p:cNvPr>
          <p:cNvSpPr/>
          <p:nvPr/>
        </p:nvSpPr>
        <p:spPr>
          <a:xfrm>
            <a:off x="872290" y="75802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4E68C1F-01FD-4B54-9249-A130702F47B0}"/>
              </a:ext>
            </a:extLst>
          </p:cNvPr>
          <p:cNvSpPr txBox="1"/>
          <p:nvPr/>
        </p:nvSpPr>
        <p:spPr>
          <a:xfrm>
            <a:off x="1687843" y="65914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7CAB9C8-7F44-4108-8263-DD511B9A8618}"/>
              </a:ext>
            </a:extLst>
          </p:cNvPr>
          <p:cNvSpPr txBox="1"/>
          <p:nvPr/>
        </p:nvSpPr>
        <p:spPr>
          <a:xfrm>
            <a:off x="3344888" y="66474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28C4761-B39C-4782-8EE6-92BCD2FB9670}"/>
              </a:ext>
            </a:extLst>
          </p:cNvPr>
          <p:cNvSpPr txBox="1"/>
          <p:nvPr/>
        </p:nvSpPr>
        <p:spPr>
          <a:xfrm>
            <a:off x="5064759" y="66813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1041B67D-3540-45DE-96FF-1AB4DB41FF52}"/>
              </a:ext>
            </a:extLst>
          </p:cNvPr>
          <p:cNvSpPr/>
          <p:nvPr/>
        </p:nvSpPr>
        <p:spPr>
          <a:xfrm>
            <a:off x="2536358" y="75242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Freccia a destra 42">
            <a:extLst>
              <a:ext uri="{FF2B5EF4-FFF2-40B4-BE49-F238E27FC236}">
                <a16:creationId xmlns:a16="http://schemas.microsoft.com/office/drawing/2014/main" id="{8A9C63F2-2D09-4188-AC16-C9CD90ACDF75}"/>
              </a:ext>
            </a:extLst>
          </p:cNvPr>
          <p:cNvSpPr/>
          <p:nvPr/>
        </p:nvSpPr>
        <p:spPr>
          <a:xfrm>
            <a:off x="4205065" y="71345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Google Shape;1067;p4">
            <a:extLst>
              <a:ext uri="{FF2B5EF4-FFF2-40B4-BE49-F238E27FC236}">
                <a16:creationId xmlns:a16="http://schemas.microsoft.com/office/drawing/2014/main" id="{F931BF0E-872B-48A2-A886-640DBE558CE1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46" name="Google Shape;1069;p4">
            <a:extLst>
              <a:ext uri="{FF2B5EF4-FFF2-40B4-BE49-F238E27FC236}">
                <a16:creationId xmlns:a16="http://schemas.microsoft.com/office/drawing/2014/main" id="{2E86D868-CB4D-45C5-9166-7800E2024C51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50" name="Google Shape;1073;p4">
            <a:extLst>
              <a:ext uri="{FF2B5EF4-FFF2-40B4-BE49-F238E27FC236}">
                <a16:creationId xmlns:a16="http://schemas.microsoft.com/office/drawing/2014/main" id="{3014D779-685C-47D1-928C-DD5C3A5EF17F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075;p4">
            <a:extLst>
              <a:ext uri="{FF2B5EF4-FFF2-40B4-BE49-F238E27FC236}">
                <a16:creationId xmlns:a16="http://schemas.microsoft.com/office/drawing/2014/main" id="{664C9122-0E80-4794-B8A5-5C8CF6FCDE82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4A796F10-B11F-43B1-B82D-ABA182312E78}"/>
              </a:ext>
            </a:extLst>
          </p:cNvPr>
          <p:cNvSpPr txBox="1"/>
          <p:nvPr/>
        </p:nvSpPr>
        <p:spPr>
          <a:xfrm>
            <a:off x="4144503" y="3388776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214C9B6-3819-4EB0-9D17-274E83D03C61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4" name="Estrazione 53">
            <a:extLst>
              <a:ext uri="{FF2B5EF4-FFF2-40B4-BE49-F238E27FC236}">
                <a16:creationId xmlns:a16="http://schemas.microsoft.com/office/drawing/2014/main" id="{D0BB6A1C-1C47-49F6-81DC-4EDEE54E0C12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5" name="Estrazione 54">
            <a:extLst>
              <a:ext uri="{FF2B5EF4-FFF2-40B4-BE49-F238E27FC236}">
                <a16:creationId xmlns:a16="http://schemas.microsoft.com/office/drawing/2014/main" id="{8D6CA70E-1D42-470F-8BCD-37EF985B4175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6" name="Estrazione 55">
            <a:extLst>
              <a:ext uri="{FF2B5EF4-FFF2-40B4-BE49-F238E27FC236}">
                <a16:creationId xmlns:a16="http://schemas.microsoft.com/office/drawing/2014/main" id="{54543970-491F-4EDE-A470-D5BB2F3249B7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E24BA921-B044-4427-8D5F-6D1AC4284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DF63DA36-0541-4496-871B-88916FC6A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7016CD7F-C1D6-459B-BA3E-689B06D88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7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3787427"/>
              </p:ext>
            </p:extLst>
          </p:nvPr>
        </p:nvGraphicFramePr>
        <p:xfrm>
          <a:off x="63679" y="1299411"/>
          <a:ext cx="9004610" cy="473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Rettangolo 17">
            <a:extLst>
              <a:ext uri="{FF2B5EF4-FFF2-40B4-BE49-F238E27FC236}">
                <a16:creationId xmlns:a16="http://schemas.microsoft.com/office/drawing/2014/main" id="{EC4B1F08-73B4-4966-8637-4A27068D9FAB}"/>
              </a:ext>
            </a:extLst>
          </p:cNvPr>
          <p:cNvSpPr/>
          <p:nvPr/>
        </p:nvSpPr>
        <p:spPr>
          <a:xfrm>
            <a:off x="63679" y="1299411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/>
              </a:rPr>
              <a:t>SYLLABLE</a:t>
            </a:r>
            <a:r>
              <a:rPr lang="it-IT" sz="1400" dirty="0">
                <a:solidFill>
                  <a:schemeClr val="tx1"/>
                </a:solidFill>
              </a:rPr>
              <a:t> GAME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C1659A2-4093-464F-A870-A8492437F9A3}"/>
              </a:ext>
            </a:extLst>
          </p:cNvPr>
          <p:cNvSpPr/>
          <p:nvPr/>
        </p:nvSpPr>
        <p:spPr>
          <a:xfrm>
            <a:off x="75711" y="4559969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>
                  <a:glow>
                    <a:schemeClr val="accent1"/>
                  </a:glow>
                </a:effectLst>
              </a:rPr>
              <a:t>CALCULUS GAME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E86E0E89-6855-4C7B-9AA5-181C2C64F1BE}"/>
              </a:ext>
            </a:extLst>
          </p:cNvPr>
          <p:cNvSpPr/>
          <p:nvPr/>
        </p:nvSpPr>
        <p:spPr>
          <a:xfrm>
            <a:off x="360703" y="4559969"/>
            <a:ext cx="1455821" cy="152801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Le abbiamo pensate noi :=)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0691AAD1-6E66-47E3-AFDC-21FC6543C916}"/>
              </a:ext>
            </a:extLst>
          </p:cNvPr>
          <p:cNvSpPr/>
          <p:nvPr/>
        </p:nvSpPr>
        <p:spPr>
          <a:xfrm>
            <a:off x="2113548" y="1299411"/>
            <a:ext cx="1455821" cy="1528010"/>
          </a:xfrm>
          <a:prstGeom prst="rect">
            <a:avLst/>
          </a:prstGeom>
          <a:gradFill>
            <a:gsLst>
              <a:gs pos="47000">
                <a:schemeClr val="accent1">
                  <a:tint val="100000"/>
                  <a:shade val="100000"/>
                  <a:satMod val="130000"/>
                </a:schemeClr>
              </a:gs>
              <a:gs pos="53000">
                <a:srgbClr val="BFBFBF"/>
              </a:gs>
            </a:gsLst>
            <a:lin ang="108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Boh ce </a:t>
            </a:r>
            <a:r>
              <a:rPr lang="it-IT" dirty="0" err="1"/>
              <a:t>lha</a:t>
            </a:r>
            <a:r>
              <a:rPr lang="it-IT" dirty="0"/>
              <a:t> </a:t>
            </a:r>
            <a:r>
              <a:rPr lang="it-IT" dirty="0" err="1"/>
              <a:t>piu</a:t>
            </a:r>
            <a:r>
              <a:rPr lang="it-IT" dirty="0"/>
              <a:t> o meno </a:t>
            </a:r>
            <a:r>
              <a:rPr lang="it-IT" dirty="0" err="1"/>
              <a:t>datoo</a:t>
            </a:r>
            <a:r>
              <a:rPr lang="it-IT" dirty="0"/>
              <a:t> lei le asset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3935937A-9219-4679-8E54-0F34ECDFBF74}"/>
              </a:ext>
            </a:extLst>
          </p:cNvPr>
          <p:cNvSpPr/>
          <p:nvPr/>
        </p:nvSpPr>
        <p:spPr>
          <a:xfrm>
            <a:off x="4070685" y="1299411"/>
            <a:ext cx="1455821" cy="1528010"/>
          </a:xfrm>
          <a:prstGeom prst="rect">
            <a:avLst/>
          </a:prstGeom>
          <a:solidFill>
            <a:srgbClr val="8064A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Gli script sono strabelli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01F11626-0455-4050-95E8-CD3DD862184F}"/>
              </a:ext>
            </a:extLst>
          </p:cNvPr>
          <p:cNvSpPr/>
          <p:nvPr/>
        </p:nvSpPr>
        <p:spPr>
          <a:xfrm>
            <a:off x="6027822" y="1299411"/>
            <a:ext cx="1455821" cy="1528010"/>
          </a:xfrm>
          <a:prstGeom prst="rect">
            <a:avLst/>
          </a:prstGeom>
          <a:gradFill>
            <a:gsLst>
              <a:gs pos="45000">
                <a:srgbClr val="4BACC6"/>
              </a:gs>
              <a:gs pos="54000">
                <a:srgbClr val="BFBFBF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Tra un </a:t>
            </a:r>
            <a:r>
              <a:rPr lang="it-IT" dirty="0" err="1"/>
              <a:t>po</a:t>
            </a:r>
            <a:r>
              <a:rPr lang="it-IT" dirty="0"/>
              <a:t> </a:t>
            </a:r>
            <a:r>
              <a:rPr lang="it-IT" dirty="0" err="1"/>
              <a:t>gioxxi</a:t>
            </a:r>
            <a:r>
              <a:rPr lang="it-IT" dirty="0"/>
              <a:t> si da </a:t>
            </a:r>
            <a:r>
              <a:rPr lang="it-IT" dirty="0" err="1"/>
              <a:t>da</a:t>
            </a:r>
            <a:r>
              <a:rPr lang="it-IT" dirty="0"/>
              <a:t> fare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80618C32-A1A2-4861-8957-D0853A79469B}"/>
              </a:ext>
            </a:extLst>
          </p:cNvPr>
          <p:cNvSpPr/>
          <p:nvPr/>
        </p:nvSpPr>
        <p:spPr>
          <a:xfrm>
            <a:off x="360703" y="1299411"/>
            <a:ext cx="1455821" cy="15280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Organizzate direttamente da colleghi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C8AF460F-06F5-4CD1-AB18-4089C323E388}"/>
              </a:ext>
            </a:extLst>
          </p:cNvPr>
          <p:cNvSpPr/>
          <p:nvPr/>
        </p:nvSpPr>
        <p:spPr>
          <a:xfrm>
            <a:off x="2113548" y="4559969"/>
            <a:ext cx="1455821" cy="1528010"/>
          </a:xfrm>
          <a:prstGeom prst="rect">
            <a:avLst/>
          </a:prstGeom>
          <a:solidFill>
            <a:srgbClr val="9BBB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Siamo troppo forti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A697B4F-B5EA-4BB4-B191-6F5DD11A353E}"/>
              </a:ext>
            </a:extLst>
          </p:cNvPr>
          <p:cNvSpPr/>
          <p:nvPr/>
        </p:nvSpPr>
        <p:spPr>
          <a:xfrm>
            <a:off x="4048627" y="4559969"/>
            <a:ext cx="1455821" cy="15280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Nope</a:t>
            </a:r>
            <a:endParaRPr lang="it-IT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7BBBFE84-6557-449F-8253-50CF5A583D41}"/>
              </a:ext>
            </a:extLst>
          </p:cNvPr>
          <p:cNvSpPr/>
          <p:nvPr/>
        </p:nvSpPr>
        <p:spPr>
          <a:xfrm>
            <a:off x="5983706" y="4559969"/>
            <a:ext cx="1455821" cy="15280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Nope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3535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69EFE354-4262-4201-9B98-4BF0DCA48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56"/>
            <a:ext cx="9144000" cy="445258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E518F0F-3E7C-4388-BBBF-9A6F3A09AF17}"/>
              </a:ext>
            </a:extLst>
          </p:cNvPr>
          <p:cNvSpPr txBox="1"/>
          <p:nvPr/>
        </p:nvSpPr>
        <p:spPr>
          <a:xfrm>
            <a:off x="0" y="659589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4540EBF5-994D-4625-A391-0B5F7D48E201}"/>
              </a:ext>
            </a:extLst>
          </p:cNvPr>
          <p:cNvSpPr/>
          <p:nvPr/>
        </p:nvSpPr>
        <p:spPr>
          <a:xfrm>
            <a:off x="872290" y="75286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537B288-B71C-4F2C-BFCD-FD8F74121E85}"/>
              </a:ext>
            </a:extLst>
          </p:cNvPr>
          <p:cNvSpPr txBox="1"/>
          <p:nvPr/>
        </p:nvSpPr>
        <p:spPr>
          <a:xfrm>
            <a:off x="1687843" y="653989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343E460-ABFF-4E76-9937-4AA426F33B78}"/>
              </a:ext>
            </a:extLst>
          </p:cNvPr>
          <p:cNvSpPr txBox="1"/>
          <p:nvPr/>
        </p:nvSpPr>
        <p:spPr>
          <a:xfrm>
            <a:off x="3344888" y="659589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28CE26A-B77D-4C98-9BF6-403C3F333D23}"/>
              </a:ext>
            </a:extLst>
          </p:cNvPr>
          <p:cNvSpPr txBox="1"/>
          <p:nvPr/>
        </p:nvSpPr>
        <p:spPr>
          <a:xfrm>
            <a:off x="5064759" y="662978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A4E07EBB-EEF4-4FCF-AB8F-C1416DFEBA63}"/>
              </a:ext>
            </a:extLst>
          </p:cNvPr>
          <p:cNvSpPr/>
          <p:nvPr/>
        </p:nvSpPr>
        <p:spPr>
          <a:xfrm>
            <a:off x="2536358" y="74726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2C4DBB37-9493-41E2-A29D-74BBD4AD4E03}"/>
              </a:ext>
            </a:extLst>
          </p:cNvPr>
          <p:cNvSpPr/>
          <p:nvPr/>
        </p:nvSpPr>
        <p:spPr>
          <a:xfrm>
            <a:off x="4205065" y="70829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840713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2406</TotalTime>
  <Words>1482</Words>
  <Application>Microsoft Office PowerPoint</Application>
  <PresentationFormat>Presentazione su schermo (4:3)</PresentationFormat>
  <Paragraphs>377</Paragraphs>
  <Slides>33</Slides>
  <Notes>2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9" baseType="lpstr">
      <vt:lpstr>Arial</vt:lpstr>
      <vt:lpstr>BLAIRMDITC TT MEDIUM</vt:lpstr>
      <vt:lpstr>Calibri</vt:lpstr>
      <vt:lpstr>Noto Sans Symbols</vt:lpstr>
      <vt:lpstr>Wingdings</vt:lpstr>
      <vt:lpstr>POLI</vt:lpstr>
      <vt:lpstr>Titolo presentazione sottotitolo</vt:lpstr>
      <vt:lpstr>Presentazione standard di PowerPoint</vt:lpstr>
      <vt:lpstr>ELENCO</vt:lpstr>
      <vt:lpstr>Presentazione standard di PowerPoint</vt:lpstr>
      <vt:lpstr>STATO DELL’ARTE</vt:lpstr>
      <vt:lpstr>STATO DELL’ARTE</vt:lpstr>
      <vt:lpstr>STATO DELL’ARTE</vt:lpstr>
      <vt:lpstr>Presentazione standard di PowerPoint</vt:lpstr>
      <vt:lpstr>Presentazione Giochi</vt:lpstr>
      <vt:lpstr>Presentazione Giochi</vt:lpstr>
      <vt:lpstr>Presentazione Giochi</vt:lpstr>
      <vt:lpstr>Presentazione software</vt:lpstr>
      <vt:lpstr>Syllable Game: Game Design  </vt:lpstr>
      <vt:lpstr>Syllable Game: Game Design  </vt:lpstr>
      <vt:lpstr>Syllable Game: Game Design</vt:lpstr>
      <vt:lpstr>Presentazione standard di PowerPoint</vt:lpstr>
      <vt:lpstr>Presentazione standard di PowerPoint</vt:lpstr>
      <vt:lpstr>Number Game: Design</vt:lpstr>
      <vt:lpstr>Passaggio dal razionale dei giochi alle specifiche funzionali alle tecniche (UML)</vt:lpstr>
      <vt:lpstr>Specifiche tecniche Menu di gioco</vt:lpstr>
      <vt:lpstr>Specifiche tecniche Schermata di gioco</vt:lpstr>
      <vt:lpstr>Specifiche tecniche Oggetti del gioco</vt:lpstr>
      <vt:lpstr>Presentazione standard di PowerPoint</vt:lpstr>
      <vt:lpstr>Presentazione standard di PowerPoint</vt:lpstr>
      <vt:lpstr>Presentazione standard di PowerPoint</vt:lpstr>
      <vt:lpstr>Euristiche</vt:lpstr>
      <vt:lpstr>Presentazione standard di PowerPoint</vt:lpstr>
      <vt:lpstr>Presentazione standard di PowerPoint</vt:lpstr>
      <vt:lpstr>Presentazione standard di PowerPoint</vt:lpstr>
      <vt:lpstr>ENGAGEMENT </vt:lpstr>
      <vt:lpstr>Presentazione standard di PowerPoint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Nicoletta Calchi</cp:lastModifiedBy>
  <cp:revision>172</cp:revision>
  <dcterms:created xsi:type="dcterms:W3CDTF">2015-05-26T12:27:57Z</dcterms:created>
  <dcterms:modified xsi:type="dcterms:W3CDTF">2021-04-30T05:52:35Z</dcterms:modified>
</cp:coreProperties>
</file>